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3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9"/>
  </p:notesMasterIdLst>
  <p:sldIdLst>
    <p:sldId id="256" r:id="rId2"/>
    <p:sldId id="312" r:id="rId3"/>
    <p:sldId id="260" r:id="rId4"/>
    <p:sldId id="271" r:id="rId5"/>
    <p:sldId id="316" r:id="rId6"/>
    <p:sldId id="287" r:id="rId7"/>
    <p:sldId id="270" r:id="rId8"/>
    <p:sldId id="285" r:id="rId9"/>
    <p:sldId id="317" r:id="rId10"/>
    <p:sldId id="286" r:id="rId11"/>
    <p:sldId id="264" r:id="rId12"/>
    <p:sldId id="318" r:id="rId13"/>
    <p:sldId id="319" r:id="rId14"/>
    <p:sldId id="320" r:id="rId15"/>
    <p:sldId id="321" r:id="rId16"/>
    <p:sldId id="322" r:id="rId17"/>
    <p:sldId id="323" r:id="rId18"/>
    <p:sldId id="289" r:id="rId19"/>
    <p:sldId id="313" r:id="rId20"/>
    <p:sldId id="314" r:id="rId21"/>
    <p:sldId id="315" r:id="rId22"/>
    <p:sldId id="290" r:id="rId23"/>
    <p:sldId id="332" r:id="rId24"/>
    <p:sldId id="352" r:id="rId25"/>
    <p:sldId id="354" r:id="rId26"/>
    <p:sldId id="368" r:id="rId27"/>
    <p:sldId id="370" r:id="rId28"/>
    <p:sldId id="371" r:id="rId29"/>
    <p:sldId id="297" r:id="rId30"/>
    <p:sldId id="277" r:id="rId31"/>
    <p:sldId id="330" r:id="rId32"/>
    <p:sldId id="337" r:id="rId33"/>
    <p:sldId id="340" r:id="rId34"/>
    <p:sldId id="341" r:id="rId35"/>
    <p:sldId id="353" r:id="rId36"/>
    <p:sldId id="355" r:id="rId37"/>
    <p:sldId id="331" r:id="rId38"/>
    <p:sldId id="356" r:id="rId39"/>
    <p:sldId id="366" r:id="rId40"/>
    <p:sldId id="369" r:id="rId41"/>
    <p:sldId id="338" r:id="rId42"/>
    <p:sldId id="344" r:id="rId43"/>
    <p:sldId id="376" r:id="rId44"/>
    <p:sldId id="372" r:id="rId45"/>
    <p:sldId id="333" r:id="rId46"/>
    <p:sldId id="378" r:id="rId47"/>
    <p:sldId id="380" r:id="rId48"/>
    <p:sldId id="381" r:id="rId49"/>
    <p:sldId id="339" r:id="rId50"/>
    <p:sldId id="379" r:id="rId51"/>
    <p:sldId id="384" r:id="rId52"/>
    <p:sldId id="382" r:id="rId53"/>
    <p:sldId id="385" r:id="rId54"/>
    <p:sldId id="383" r:id="rId55"/>
    <p:sldId id="377" r:id="rId56"/>
    <p:sldId id="375" r:id="rId57"/>
    <p:sldId id="425" r:id="rId58"/>
    <p:sldId id="426" r:id="rId59"/>
    <p:sldId id="427" r:id="rId60"/>
    <p:sldId id="428" r:id="rId61"/>
    <p:sldId id="429" r:id="rId62"/>
    <p:sldId id="430" r:id="rId63"/>
    <p:sldId id="431" r:id="rId64"/>
    <p:sldId id="432" r:id="rId65"/>
    <p:sldId id="395" r:id="rId66"/>
    <p:sldId id="397" r:id="rId67"/>
    <p:sldId id="410" r:id="rId68"/>
    <p:sldId id="399" r:id="rId69"/>
    <p:sldId id="412" r:id="rId70"/>
    <p:sldId id="400" r:id="rId71"/>
    <p:sldId id="403" r:id="rId72"/>
    <p:sldId id="406" r:id="rId73"/>
    <p:sldId id="408" r:id="rId74"/>
    <p:sldId id="413" r:id="rId75"/>
    <p:sldId id="411" r:id="rId76"/>
    <p:sldId id="396" r:id="rId77"/>
    <p:sldId id="398" r:id="rId78"/>
    <p:sldId id="414" r:id="rId79"/>
    <p:sldId id="416" r:id="rId80"/>
    <p:sldId id="417" r:id="rId81"/>
    <p:sldId id="418" r:id="rId82"/>
    <p:sldId id="419" r:id="rId83"/>
    <p:sldId id="421" r:id="rId84"/>
    <p:sldId id="422" r:id="rId85"/>
    <p:sldId id="423" r:id="rId86"/>
    <p:sldId id="424" r:id="rId87"/>
    <p:sldId id="364" r:id="rId8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C611"/>
    <a:srgbClr val="279FB7"/>
    <a:srgbClr val="31B8D3"/>
    <a:srgbClr val="0000FF"/>
    <a:srgbClr val="AB0031"/>
    <a:srgbClr val="006F9D"/>
    <a:srgbClr val="FFBE06"/>
    <a:srgbClr val="E3790F"/>
    <a:srgbClr val="07E8F6"/>
    <a:srgbClr val="BDEE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71" autoAdjust="0"/>
    <p:restoredTop sz="94660" autoAdjust="0"/>
  </p:normalViewPr>
  <p:slideViewPr>
    <p:cSldViewPr snapToGrid="0">
      <p:cViewPr varScale="1">
        <p:scale>
          <a:sx n="115" d="100"/>
          <a:sy n="115" d="100"/>
        </p:scale>
        <p:origin x="159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notesMaster" Target="notesMasters/notesMaster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presProps" Target="pres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heme" Target="theme/theme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0A4468-F41F-42CD-801D-C3C68E61DE1C}" type="doc">
      <dgm:prSet loTypeId="urn:microsoft.com/office/officeart/2005/8/layout/default#1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0D22865-A099-4A05-9C84-DB277562E5ED}">
      <dgm:prSet phldrT="[Текст]" custT="1"/>
      <dgm:spPr/>
      <dgm:t>
        <a:bodyPr/>
        <a:lstStyle/>
        <a:p>
          <a:r>
            <a: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Verdana" panose="020B0604030504040204" pitchFamily="34" charset="0"/>
              <a:cs typeface="Arial" pitchFamily="34" charset="0"/>
            </a:rPr>
            <a:t>Ситуации</a:t>
          </a:r>
        </a:p>
      </dgm:t>
    </dgm:pt>
    <dgm:pt modelId="{96FC01EB-8454-42C8-B5BA-E09229F3794B}" type="parTrans" cxnId="{2232D5C3-7692-41B5-9BF6-487877E57903}">
      <dgm:prSet/>
      <dgm:spPr/>
      <dgm:t>
        <a:bodyPr/>
        <a:lstStyle/>
        <a:p>
          <a:endParaRPr lang="ru-RU" sz="3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22942334-FA0D-4E4F-AABC-3246384A4070}" type="sibTrans" cxnId="{2232D5C3-7692-41B5-9BF6-487877E57903}">
      <dgm:prSet/>
      <dgm:spPr/>
      <dgm:t>
        <a:bodyPr/>
        <a:lstStyle/>
        <a:p>
          <a:endParaRPr lang="ru-RU" sz="3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DE96B42D-D555-4D5C-AAE8-66E8918E9784}">
      <dgm:prSet phldrT="[Текст]" custT="1"/>
      <dgm:spPr/>
      <dgm:t>
        <a:bodyPr/>
        <a:lstStyle/>
        <a:p>
          <a:r>
            <a: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Verdana" panose="020B0604030504040204" pitchFamily="34" charset="0"/>
              <a:cs typeface="Arial" pitchFamily="34" charset="0"/>
            </a:rPr>
            <a:t>Тексты</a:t>
          </a:r>
        </a:p>
      </dgm:t>
    </dgm:pt>
    <dgm:pt modelId="{A28832E0-249F-499E-9CC5-7E758C0DD4F9}" type="parTrans" cxnId="{C413BCD4-1D39-4A17-9D73-1B18C9D297E9}">
      <dgm:prSet/>
      <dgm:spPr/>
      <dgm:t>
        <a:bodyPr/>
        <a:lstStyle/>
        <a:p>
          <a:endParaRPr lang="ru-RU" sz="3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3A07C66E-5834-4E91-BEA5-24C1300DF626}" type="sibTrans" cxnId="{C413BCD4-1D39-4A17-9D73-1B18C9D297E9}">
      <dgm:prSet/>
      <dgm:spPr/>
      <dgm:t>
        <a:bodyPr/>
        <a:lstStyle/>
        <a:p>
          <a:endParaRPr lang="ru-RU" sz="3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1F5C87A9-565C-479B-B9AE-7A73C5AE7F2A}">
      <dgm:prSet custT="1"/>
      <dgm:spPr/>
      <dgm:t>
        <a:bodyPr/>
        <a:lstStyle/>
        <a:p>
          <a:r>
            <a: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Verdana" panose="020B0604030504040204" pitchFamily="34" charset="0"/>
              <a:cs typeface="Arial" pitchFamily="34" charset="0"/>
            </a:rPr>
            <a:t>Читательские умения</a:t>
          </a:r>
        </a:p>
      </dgm:t>
    </dgm:pt>
    <dgm:pt modelId="{F3F30E46-D3C1-4C24-AF7F-BBB6A3B1793A}" type="parTrans" cxnId="{62D18D46-0307-4ADD-9AD8-F6DC93BB3F94}">
      <dgm:prSet/>
      <dgm:spPr/>
      <dgm:t>
        <a:bodyPr/>
        <a:lstStyle/>
        <a:p>
          <a:endParaRPr lang="ru-RU" sz="3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165930BC-6A88-4BA7-9419-B8ECAEE6C0E3}" type="sibTrans" cxnId="{62D18D46-0307-4ADD-9AD8-F6DC93BB3F94}">
      <dgm:prSet/>
      <dgm:spPr/>
      <dgm:t>
        <a:bodyPr/>
        <a:lstStyle/>
        <a:p>
          <a:endParaRPr lang="ru-RU" sz="3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86EB6795-9E17-49AF-B5E2-ABA9247C7A7E}" type="pres">
      <dgm:prSet presAssocID="{7B0A4468-F41F-42CD-801D-C3C68E61DE1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D11D610-077B-46B0-A4F7-6D3EA8D0B2C6}" type="pres">
      <dgm:prSet presAssocID="{C0D22865-A099-4A05-9C84-DB277562E5ED}" presName="node" presStyleLbl="node1" presStyleIdx="0" presStyleCnt="3" custLinFactNeighborX="-1748" custLinFactNeighborY="-22157">
        <dgm:presLayoutVars>
          <dgm:bulletEnabled val="1"/>
        </dgm:presLayoutVars>
      </dgm:prSet>
      <dgm:spPr>
        <a:prstGeom prst="flowChartDocument">
          <a:avLst/>
        </a:prstGeom>
      </dgm:spPr>
      <dgm:t>
        <a:bodyPr/>
        <a:lstStyle/>
        <a:p>
          <a:endParaRPr lang="ru-RU"/>
        </a:p>
      </dgm:t>
    </dgm:pt>
    <dgm:pt modelId="{28D1D958-7EEA-41B7-8190-0261094C7E00}" type="pres">
      <dgm:prSet presAssocID="{22942334-FA0D-4E4F-AABC-3246384A4070}" presName="sibTrans" presStyleCnt="0"/>
      <dgm:spPr/>
    </dgm:pt>
    <dgm:pt modelId="{9B51F315-7DFB-48EE-979C-89C6AB272568}" type="pres">
      <dgm:prSet presAssocID="{DE96B42D-D555-4D5C-AAE8-66E8918E9784}" presName="node" presStyleLbl="node1" presStyleIdx="1" presStyleCnt="3" custLinFactNeighborX="-1748" custLinFactNeighborY="-24465">
        <dgm:presLayoutVars>
          <dgm:bulletEnabled val="1"/>
        </dgm:presLayoutVars>
      </dgm:prSet>
      <dgm:spPr>
        <a:prstGeom prst="flowChartDocument">
          <a:avLst/>
        </a:prstGeom>
      </dgm:spPr>
      <dgm:t>
        <a:bodyPr/>
        <a:lstStyle/>
        <a:p>
          <a:endParaRPr lang="ru-RU"/>
        </a:p>
      </dgm:t>
    </dgm:pt>
    <dgm:pt modelId="{035FBA6D-DF98-4BE4-B350-0720F0714540}" type="pres">
      <dgm:prSet presAssocID="{3A07C66E-5834-4E91-BEA5-24C1300DF626}" presName="sibTrans" presStyleCnt="0"/>
      <dgm:spPr/>
    </dgm:pt>
    <dgm:pt modelId="{FE419557-64D9-4DF8-B899-35ACEA52183F}" type="pres">
      <dgm:prSet presAssocID="{1F5C87A9-565C-479B-B9AE-7A73C5AE7F2A}" presName="node" presStyleLbl="node1" presStyleIdx="2" presStyleCnt="3">
        <dgm:presLayoutVars>
          <dgm:bulletEnabled val="1"/>
        </dgm:presLayoutVars>
      </dgm:prSet>
      <dgm:spPr>
        <a:prstGeom prst="flowChartDocument">
          <a:avLst/>
        </a:prstGeom>
      </dgm:spPr>
      <dgm:t>
        <a:bodyPr/>
        <a:lstStyle/>
        <a:p>
          <a:endParaRPr lang="ru-RU"/>
        </a:p>
      </dgm:t>
    </dgm:pt>
  </dgm:ptLst>
  <dgm:cxnLst>
    <dgm:cxn modelId="{78DD6298-EA8D-48E2-A889-BEC7775A4107}" type="presOf" srcId="{1F5C87A9-565C-479B-B9AE-7A73C5AE7F2A}" destId="{FE419557-64D9-4DF8-B899-35ACEA52183F}" srcOrd="0" destOrd="0" presId="urn:microsoft.com/office/officeart/2005/8/layout/default#1"/>
    <dgm:cxn modelId="{B3454E2C-528B-4C78-BDB5-EC5D2B46A1CD}" type="presOf" srcId="{C0D22865-A099-4A05-9C84-DB277562E5ED}" destId="{5D11D610-077B-46B0-A4F7-6D3EA8D0B2C6}" srcOrd="0" destOrd="0" presId="urn:microsoft.com/office/officeart/2005/8/layout/default#1"/>
    <dgm:cxn modelId="{706EEBDC-D5F7-4B1E-98D8-254B889CF48B}" type="presOf" srcId="{7B0A4468-F41F-42CD-801D-C3C68E61DE1C}" destId="{86EB6795-9E17-49AF-B5E2-ABA9247C7A7E}" srcOrd="0" destOrd="0" presId="urn:microsoft.com/office/officeart/2005/8/layout/default#1"/>
    <dgm:cxn modelId="{C413BCD4-1D39-4A17-9D73-1B18C9D297E9}" srcId="{7B0A4468-F41F-42CD-801D-C3C68E61DE1C}" destId="{DE96B42D-D555-4D5C-AAE8-66E8918E9784}" srcOrd="1" destOrd="0" parTransId="{A28832E0-249F-499E-9CC5-7E758C0DD4F9}" sibTransId="{3A07C66E-5834-4E91-BEA5-24C1300DF626}"/>
    <dgm:cxn modelId="{62D18D46-0307-4ADD-9AD8-F6DC93BB3F94}" srcId="{7B0A4468-F41F-42CD-801D-C3C68E61DE1C}" destId="{1F5C87A9-565C-479B-B9AE-7A73C5AE7F2A}" srcOrd="2" destOrd="0" parTransId="{F3F30E46-D3C1-4C24-AF7F-BBB6A3B1793A}" sibTransId="{165930BC-6A88-4BA7-9419-B8ECAEE6C0E3}"/>
    <dgm:cxn modelId="{93123AB8-44A0-4FB1-BFC7-924C9761D248}" type="presOf" srcId="{DE96B42D-D555-4D5C-AAE8-66E8918E9784}" destId="{9B51F315-7DFB-48EE-979C-89C6AB272568}" srcOrd="0" destOrd="0" presId="urn:microsoft.com/office/officeart/2005/8/layout/default#1"/>
    <dgm:cxn modelId="{2232D5C3-7692-41B5-9BF6-487877E57903}" srcId="{7B0A4468-F41F-42CD-801D-C3C68E61DE1C}" destId="{C0D22865-A099-4A05-9C84-DB277562E5ED}" srcOrd="0" destOrd="0" parTransId="{96FC01EB-8454-42C8-B5BA-E09229F3794B}" sibTransId="{22942334-FA0D-4E4F-AABC-3246384A4070}"/>
    <dgm:cxn modelId="{3ACB1773-1D3E-4021-9D33-6EFD2EB6850B}" type="presParOf" srcId="{86EB6795-9E17-49AF-B5E2-ABA9247C7A7E}" destId="{5D11D610-077B-46B0-A4F7-6D3EA8D0B2C6}" srcOrd="0" destOrd="0" presId="urn:microsoft.com/office/officeart/2005/8/layout/default#1"/>
    <dgm:cxn modelId="{34CE97F4-2A2C-4788-9303-987067314ED4}" type="presParOf" srcId="{86EB6795-9E17-49AF-B5E2-ABA9247C7A7E}" destId="{28D1D958-7EEA-41B7-8190-0261094C7E00}" srcOrd="1" destOrd="0" presId="urn:microsoft.com/office/officeart/2005/8/layout/default#1"/>
    <dgm:cxn modelId="{1DB1B430-1043-4DF3-8697-2600DB798DAF}" type="presParOf" srcId="{86EB6795-9E17-49AF-B5E2-ABA9247C7A7E}" destId="{9B51F315-7DFB-48EE-979C-89C6AB272568}" srcOrd="2" destOrd="0" presId="urn:microsoft.com/office/officeart/2005/8/layout/default#1"/>
    <dgm:cxn modelId="{F896244E-8652-482B-AB60-FB196952EF1E}" type="presParOf" srcId="{86EB6795-9E17-49AF-B5E2-ABA9247C7A7E}" destId="{035FBA6D-DF98-4BE4-B350-0720F0714540}" srcOrd="3" destOrd="0" presId="urn:microsoft.com/office/officeart/2005/8/layout/default#1"/>
    <dgm:cxn modelId="{90A5A2AE-7E2A-4A7F-86BA-6834F7D3F98A}" type="presParOf" srcId="{86EB6795-9E17-49AF-B5E2-ABA9247C7A7E}" destId="{FE419557-64D9-4DF8-B899-35ACEA52183F}" srcOrd="4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DA5CFE3-7830-4CE6-B0BA-29930AB81946}" type="doc">
      <dgm:prSet loTypeId="urn:microsoft.com/office/officeart/2005/8/layout/h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C3F154BB-7F3C-4A3B-9946-BDA939DE6632}">
      <dgm:prSet phldrT="[Текст]" custT="1"/>
      <dgm:spPr/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Контекст</a:t>
          </a:r>
        </a:p>
      </dgm:t>
    </dgm:pt>
    <dgm:pt modelId="{40FC184B-40E4-4178-829E-1384B00F8FFF}" type="parTrans" cxnId="{BE3C47F7-36FC-44A5-86EB-B6DBD9651DA5}">
      <dgm:prSet/>
      <dgm:spPr/>
      <dgm:t>
        <a:bodyPr/>
        <a:lstStyle/>
        <a:p>
          <a:endParaRPr lang="ru-RU" sz="2000">
            <a:latin typeface="Arial" pitchFamily="34" charset="0"/>
            <a:cs typeface="Arial" pitchFamily="34" charset="0"/>
          </a:endParaRPr>
        </a:p>
      </dgm:t>
    </dgm:pt>
    <dgm:pt modelId="{CCB9E916-3DDA-4424-883E-0170769C094B}" type="sibTrans" cxnId="{BE3C47F7-36FC-44A5-86EB-B6DBD9651DA5}">
      <dgm:prSet/>
      <dgm:spPr/>
      <dgm:t>
        <a:bodyPr/>
        <a:lstStyle/>
        <a:p>
          <a:endParaRPr lang="ru-RU" sz="2000">
            <a:latin typeface="Arial" pitchFamily="34" charset="0"/>
            <a:cs typeface="Arial" pitchFamily="34" charset="0"/>
          </a:endParaRPr>
        </a:p>
      </dgm:t>
    </dgm:pt>
    <dgm:pt modelId="{408F085B-90C3-4103-92F2-24203053225F}">
      <dgm:prSet phldrT="[Текст]" custT="1"/>
      <dgm:spPr/>
      <dgm:t>
        <a:bodyPr/>
        <a:lstStyle/>
        <a:p>
          <a:r>
            <a:rPr lang="ru-RU" sz="15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Местные, государственные </a:t>
          </a:r>
          <a:br>
            <a:rPr lang="ru-RU" sz="15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5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глобальные вопросы, текущие </a:t>
          </a:r>
          <a:br>
            <a:rPr lang="ru-RU" sz="15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5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исторические проблемы</a:t>
          </a:r>
        </a:p>
      </dgm:t>
    </dgm:pt>
    <dgm:pt modelId="{6501299F-219C-460D-AE15-E1C092D10BE2}" type="parTrans" cxnId="{48630215-62C4-41F6-8216-59277FC37CF8}">
      <dgm:prSet/>
      <dgm:spPr/>
      <dgm:t>
        <a:bodyPr/>
        <a:lstStyle/>
        <a:p>
          <a:endParaRPr lang="ru-RU" sz="2000">
            <a:latin typeface="Arial" pitchFamily="34" charset="0"/>
            <a:cs typeface="Arial" pitchFamily="34" charset="0"/>
          </a:endParaRPr>
        </a:p>
      </dgm:t>
    </dgm:pt>
    <dgm:pt modelId="{AC4BCDCD-8B25-4FFE-967E-83321CD84066}" type="sibTrans" cxnId="{48630215-62C4-41F6-8216-59277FC37CF8}">
      <dgm:prSet/>
      <dgm:spPr/>
      <dgm:t>
        <a:bodyPr/>
        <a:lstStyle/>
        <a:p>
          <a:endParaRPr lang="ru-RU" sz="2000">
            <a:latin typeface="Arial" pitchFamily="34" charset="0"/>
            <a:cs typeface="Arial" pitchFamily="34" charset="0"/>
          </a:endParaRPr>
        </a:p>
      </dgm:t>
    </dgm:pt>
    <dgm:pt modelId="{7AA0D525-756E-4A4D-9A9D-1529912137FE}">
      <dgm:prSet phldrT="[Текст]" custT="1"/>
      <dgm:spPr/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Компетенции</a:t>
          </a:r>
        </a:p>
      </dgm:t>
    </dgm:pt>
    <dgm:pt modelId="{856B5461-04D6-4805-8E86-6F936F618858}" type="parTrans" cxnId="{E97C341C-EBDB-41D8-8A1A-899F4CB8E639}">
      <dgm:prSet/>
      <dgm:spPr/>
      <dgm:t>
        <a:bodyPr/>
        <a:lstStyle/>
        <a:p>
          <a:endParaRPr lang="ru-RU" sz="2000">
            <a:latin typeface="Arial" pitchFamily="34" charset="0"/>
            <a:cs typeface="Arial" pitchFamily="34" charset="0"/>
          </a:endParaRPr>
        </a:p>
      </dgm:t>
    </dgm:pt>
    <dgm:pt modelId="{6D3F6BDC-FEEC-41D7-B8E0-73B73E5297A9}" type="sibTrans" cxnId="{E97C341C-EBDB-41D8-8A1A-899F4CB8E639}">
      <dgm:prSet/>
      <dgm:spPr/>
      <dgm:t>
        <a:bodyPr/>
        <a:lstStyle/>
        <a:p>
          <a:endParaRPr lang="ru-RU" sz="2000">
            <a:latin typeface="Arial" pitchFamily="34" charset="0"/>
            <a:cs typeface="Arial" pitchFamily="34" charset="0"/>
          </a:endParaRPr>
        </a:p>
      </dgm:t>
    </dgm:pt>
    <dgm:pt modelId="{A4FA7F2D-221D-4049-8A3A-6A284B5020B3}">
      <dgm:prSet phldrT="[Текст]" custT="1"/>
      <dgm:spPr/>
      <dgm:t>
        <a:bodyPr/>
        <a:lstStyle/>
        <a:p>
          <a:r>
            <a:rPr lang="ru-RU" sz="15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Способность научно объяснить явление, разрабатывать </a:t>
          </a:r>
          <a:br>
            <a:rPr lang="ru-RU" sz="15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5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проводить научные изыскания, интерпретировать научные данные</a:t>
          </a:r>
        </a:p>
      </dgm:t>
    </dgm:pt>
    <dgm:pt modelId="{50C5A7CA-2D2F-427C-A1B9-340A0D5A4FD3}" type="parTrans" cxnId="{9B9DCB6E-B114-4446-B76D-8D02C90B3A43}">
      <dgm:prSet/>
      <dgm:spPr/>
      <dgm:t>
        <a:bodyPr/>
        <a:lstStyle/>
        <a:p>
          <a:endParaRPr lang="ru-RU" sz="2000">
            <a:latin typeface="Arial" pitchFamily="34" charset="0"/>
            <a:cs typeface="Arial" pitchFamily="34" charset="0"/>
          </a:endParaRPr>
        </a:p>
      </dgm:t>
    </dgm:pt>
    <dgm:pt modelId="{1712E040-BBFD-4042-B829-7D66454D08F5}" type="sibTrans" cxnId="{9B9DCB6E-B114-4446-B76D-8D02C90B3A43}">
      <dgm:prSet/>
      <dgm:spPr/>
      <dgm:t>
        <a:bodyPr/>
        <a:lstStyle/>
        <a:p>
          <a:endParaRPr lang="ru-RU" sz="2000">
            <a:latin typeface="Arial" pitchFamily="34" charset="0"/>
            <a:cs typeface="Arial" pitchFamily="34" charset="0"/>
          </a:endParaRPr>
        </a:p>
      </dgm:t>
    </dgm:pt>
    <dgm:pt modelId="{887AFADB-D2DB-4FEB-BB8C-1BA3A381B91B}">
      <dgm:prSet phldrT="[Текст]" custT="1"/>
      <dgm:spPr/>
      <dgm:t>
        <a:bodyPr/>
        <a:lstStyle/>
        <a:p>
          <a:r>
            <a:rPr lang="ru-RU" sz="15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Требуют понимания научных </a:t>
          </a:r>
          <a:br>
            <a:rPr lang="ru-RU" sz="15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5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технологических явлений</a:t>
          </a:r>
        </a:p>
      </dgm:t>
    </dgm:pt>
    <dgm:pt modelId="{043943F2-5001-4B6D-8CFC-45C8EF975B7D}" type="parTrans" cxnId="{4B7C6412-C81E-4C28-BA2B-0CDD484F470C}">
      <dgm:prSet/>
      <dgm:spPr/>
      <dgm:t>
        <a:bodyPr/>
        <a:lstStyle/>
        <a:p>
          <a:endParaRPr lang="ru-RU"/>
        </a:p>
      </dgm:t>
    </dgm:pt>
    <dgm:pt modelId="{54EEA406-01C3-43BD-848B-FB9E3F612B83}" type="sibTrans" cxnId="{4B7C6412-C81E-4C28-BA2B-0CDD484F470C}">
      <dgm:prSet/>
      <dgm:spPr/>
      <dgm:t>
        <a:bodyPr/>
        <a:lstStyle/>
        <a:p>
          <a:endParaRPr lang="ru-RU"/>
        </a:p>
      </dgm:t>
    </dgm:pt>
    <dgm:pt modelId="{AC2CEAB7-AE5F-4BA7-A2E2-3F6C87D89FB2}" type="pres">
      <dgm:prSet presAssocID="{0DA5CFE3-7830-4CE6-B0BA-29930AB8194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6B110A2-6930-4515-A476-0EFCB36530E0}" type="pres">
      <dgm:prSet presAssocID="{C3F154BB-7F3C-4A3B-9946-BDA939DE6632}" presName="composite" presStyleCnt="0"/>
      <dgm:spPr/>
    </dgm:pt>
    <dgm:pt modelId="{393D3058-8285-478B-BA47-6BE1F96EB824}" type="pres">
      <dgm:prSet presAssocID="{C3F154BB-7F3C-4A3B-9946-BDA939DE6632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9E3243-C229-4427-B5F9-0F2138C78823}" type="pres">
      <dgm:prSet presAssocID="{C3F154BB-7F3C-4A3B-9946-BDA939DE6632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E4966E-B1C0-4879-A475-A9EA3A36C6FA}" type="pres">
      <dgm:prSet presAssocID="{CCB9E916-3DDA-4424-883E-0170769C094B}" presName="space" presStyleCnt="0"/>
      <dgm:spPr/>
    </dgm:pt>
    <dgm:pt modelId="{B1DE80BE-0FD9-4313-AA34-BA2EDB9CF4C3}" type="pres">
      <dgm:prSet presAssocID="{7AA0D525-756E-4A4D-9A9D-1529912137FE}" presName="composite" presStyleCnt="0"/>
      <dgm:spPr/>
    </dgm:pt>
    <dgm:pt modelId="{70A0BF07-126C-4DD7-A489-36D24C6A8200}" type="pres">
      <dgm:prSet presAssocID="{7AA0D525-756E-4A4D-9A9D-1529912137FE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14E3FE-D2D0-4C27-BF66-9BD8CD95C4E6}" type="pres">
      <dgm:prSet presAssocID="{7AA0D525-756E-4A4D-9A9D-1529912137FE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A1945C8-745C-4336-803F-3590009377B7}" type="presOf" srcId="{408F085B-90C3-4103-92F2-24203053225F}" destId="{149E3243-C229-4427-B5F9-0F2138C78823}" srcOrd="0" destOrd="0" presId="urn:microsoft.com/office/officeart/2005/8/layout/hList1"/>
    <dgm:cxn modelId="{E6F1E258-7800-48A7-8371-75AA01C12434}" type="presOf" srcId="{0DA5CFE3-7830-4CE6-B0BA-29930AB81946}" destId="{AC2CEAB7-AE5F-4BA7-A2E2-3F6C87D89FB2}" srcOrd="0" destOrd="0" presId="urn:microsoft.com/office/officeart/2005/8/layout/hList1"/>
    <dgm:cxn modelId="{48630215-62C4-41F6-8216-59277FC37CF8}" srcId="{C3F154BB-7F3C-4A3B-9946-BDA939DE6632}" destId="{408F085B-90C3-4103-92F2-24203053225F}" srcOrd="0" destOrd="0" parTransId="{6501299F-219C-460D-AE15-E1C092D10BE2}" sibTransId="{AC4BCDCD-8B25-4FFE-967E-83321CD84066}"/>
    <dgm:cxn modelId="{4B7C6412-C81E-4C28-BA2B-0CDD484F470C}" srcId="{C3F154BB-7F3C-4A3B-9946-BDA939DE6632}" destId="{887AFADB-D2DB-4FEB-BB8C-1BA3A381B91B}" srcOrd="1" destOrd="0" parTransId="{043943F2-5001-4B6D-8CFC-45C8EF975B7D}" sibTransId="{54EEA406-01C3-43BD-848B-FB9E3F612B83}"/>
    <dgm:cxn modelId="{E97C341C-EBDB-41D8-8A1A-899F4CB8E639}" srcId="{0DA5CFE3-7830-4CE6-B0BA-29930AB81946}" destId="{7AA0D525-756E-4A4D-9A9D-1529912137FE}" srcOrd="1" destOrd="0" parTransId="{856B5461-04D6-4805-8E86-6F936F618858}" sibTransId="{6D3F6BDC-FEEC-41D7-B8E0-73B73E5297A9}"/>
    <dgm:cxn modelId="{C90761CF-0B26-4A9F-ADE2-04ABC8575145}" type="presOf" srcId="{7AA0D525-756E-4A4D-9A9D-1529912137FE}" destId="{70A0BF07-126C-4DD7-A489-36D24C6A8200}" srcOrd="0" destOrd="0" presId="urn:microsoft.com/office/officeart/2005/8/layout/hList1"/>
    <dgm:cxn modelId="{9907CCFC-9F64-431F-B570-0987A8ACD8F9}" type="presOf" srcId="{C3F154BB-7F3C-4A3B-9946-BDA939DE6632}" destId="{393D3058-8285-478B-BA47-6BE1F96EB824}" srcOrd="0" destOrd="0" presId="urn:microsoft.com/office/officeart/2005/8/layout/hList1"/>
    <dgm:cxn modelId="{BCC43DE1-FE86-4577-83A5-E2105D935963}" type="presOf" srcId="{A4FA7F2D-221D-4049-8A3A-6A284B5020B3}" destId="{C414E3FE-D2D0-4C27-BF66-9BD8CD95C4E6}" srcOrd="0" destOrd="0" presId="urn:microsoft.com/office/officeart/2005/8/layout/hList1"/>
    <dgm:cxn modelId="{BE3C47F7-36FC-44A5-86EB-B6DBD9651DA5}" srcId="{0DA5CFE3-7830-4CE6-B0BA-29930AB81946}" destId="{C3F154BB-7F3C-4A3B-9946-BDA939DE6632}" srcOrd="0" destOrd="0" parTransId="{40FC184B-40E4-4178-829E-1384B00F8FFF}" sibTransId="{CCB9E916-3DDA-4424-883E-0170769C094B}"/>
    <dgm:cxn modelId="{C0687994-42B6-4A68-B7F6-183441001C97}" type="presOf" srcId="{887AFADB-D2DB-4FEB-BB8C-1BA3A381B91B}" destId="{149E3243-C229-4427-B5F9-0F2138C78823}" srcOrd="0" destOrd="1" presId="urn:microsoft.com/office/officeart/2005/8/layout/hList1"/>
    <dgm:cxn modelId="{9B9DCB6E-B114-4446-B76D-8D02C90B3A43}" srcId="{7AA0D525-756E-4A4D-9A9D-1529912137FE}" destId="{A4FA7F2D-221D-4049-8A3A-6A284B5020B3}" srcOrd="0" destOrd="0" parTransId="{50C5A7CA-2D2F-427C-A1B9-340A0D5A4FD3}" sibTransId="{1712E040-BBFD-4042-B829-7D66454D08F5}"/>
    <dgm:cxn modelId="{813D8D0C-3E50-4C34-9954-014BFDDCAE66}" type="presParOf" srcId="{AC2CEAB7-AE5F-4BA7-A2E2-3F6C87D89FB2}" destId="{06B110A2-6930-4515-A476-0EFCB36530E0}" srcOrd="0" destOrd="0" presId="urn:microsoft.com/office/officeart/2005/8/layout/hList1"/>
    <dgm:cxn modelId="{052DB67B-DDC7-4A0A-8885-B7CFBC4879BD}" type="presParOf" srcId="{06B110A2-6930-4515-A476-0EFCB36530E0}" destId="{393D3058-8285-478B-BA47-6BE1F96EB824}" srcOrd="0" destOrd="0" presId="urn:microsoft.com/office/officeart/2005/8/layout/hList1"/>
    <dgm:cxn modelId="{D0788F1E-B45E-4DBC-82CD-CD9541DDA11A}" type="presParOf" srcId="{06B110A2-6930-4515-A476-0EFCB36530E0}" destId="{149E3243-C229-4427-B5F9-0F2138C78823}" srcOrd="1" destOrd="0" presId="urn:microsoft.com/office/officeart/2005/8/layout/hList1"/>
    <dgm:cxn modelId="{31EE0482-BA75-457C-926E-5031A76347C9}" type="presParOf" srcId="{AC2CEAB7-AE5F-4BA7-A2E2-3F6C87D89FB2}" destId="{2CE4966E-B1C0-4879-A475-A9EA3A36C6FA}" srcOrd="1" destOrd="0" presId="urn:microsoft.com/office/officeart/2005/8/layout/hList1"/>
    <dgm:cxn modelId="{53FDEEE9-CEC5-4698-B6AF-F2F384F28908}" type="presParOf" srcId="{AC2CEAB7-AE5F-4BA7-A2E2-3F6C87D89FB2}" destId="{B1DE80BE-0FD9-4313-AA34-BA2EDB9CF4C3}" srcOrd="2" destOrd="0" presId="urn:microsoft.com/office/officeart/2005/8/layout/hList1"/>
    <dgm:cxn modelId="{DFF2D388-8219-4012-AE4D-8305FF369D98}" type="presParOf" srcId="{B1DE80BE-0FD9-4313-AA34-BA2EDB9CF4C3}" destId="{70A0BF07-126C-4DD7-A489-36D24C6A8200}" srcOrd="0" destOrd="0" presId="urn:microsoft.com/office/officeart/2005/8/layout/hList1"/>
    <dgm:cxn modelId="{41CA5157-AAF3-4C31-BD23-778A79F882C7}" type="presParOf" srcId="{B1DE80BE-0FD9-4313-AA34-BA2EDB9CF4C3}" destId="{C414E3FE-D2D0-4C27-BF66-9BD8CD95C4E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DA5CFE3-7830-4CE6-B0BA-29930AB81946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F154BB-7F3C-4A3B-9946-BDA939DE6632}">
      <dgm:prSet phldrT="[Текст]" custT="1"/>
      <dgm:spPr/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Личная позиция</a:t>
          </a:r>
        </a:p>
      </dgm:t>
    </dgm:pt>
    <dgm:pt modelId="{40FC184B-40E4-4178-829E-1384B00F8FFF}" type="parTrans" cxnId="{BE3C47F7-36FC-44A5-86EB-B6DBD9651DA5}">
      <dgm:prSet/>
      <dgm:spPr/>
      <dgm:t>
        <a:bodyPr/>
        <a:lstStyle/>
        <a:p>
          <a:endParaRPr lang="ru-RU" sz="2000">
            <a:latin typeface="Arial" pitchFamily="34" charset="0"/>
            <a:cs typeface="Arial" pitchFamily="34" charset="0"/>
          </a:endParaRPr>
        </a:p>
      </dgm:t>
    </dgm:pt>
    <dgm:pt modelId="{CCB9E916-3DDA-4424-883E-0170769C094B}" type="sibTrans" cxnId="{BE3C47F7-36FC-44A5-86EB-B6DBD9651DA5}">
      <dgm:prSet/>
      <dgm:spPr/>
      <dgm:t>
        <a:bodyPr/>
        <a:lstStyle/>
        <a:p>
          <a:endParaRPr lang="ru-RU" sz="2000">
            <a:latin typeface="Arial" pitchFamily="34" charset="0"/>
            <a:cs typeface="Arial" pitchFamily="34" charset="0"/>
          </a:endParaRPr>
        </a:p>
      </dgm:t>
    </dgm:pt>
    <dgm:pt modelId="{408F085B-90C3-4103-92F2-24203053225F}">
      <dgm:prSet phldrT="[Текст]" custT="1"/>
      <dgm:spPr/>
      <dgm:t>
        <a:bodyPr/>
        <a:lstStyle/>
        <a:p>
          <a:r>
            <a:rPr lang="ru-RU" sz="15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Личная точка зрения на науку. Проявляется через интерес к науке, технике.</a:t>
          </a:r>
        </a:p>
      </dgm:t>
    </dgm:pt>
    <dgm:pt modelId="{6501299F-219C-460D-AE15-E1C092D10BE2}" type="parTrans" cxnId="{48630215-62C4-41F6-8216-59277FC37CF8}">
      <dgm:prSet/>
      <dgm:spPr/>
      <dgm:t>
        <a:bodyPr/>
        <a:lstStyle/>
        <a:p>
          <a:endParaRPr lang="ru-RU" sz="2000">
            <a:latin typeface="Arial" pitchFamily="34" charset="0"/>
            <a:cs typeface="Arial" pitchFamily="34" charset="0"/>
          </a:endParaRPr>
        </a:p>
      </dgm:t>
    </dgm:pt>
    <dgm:pt modelId="{AC4BCDCD-8B25-4FFE-967E-83321CD84066}" type="sibTrans" cxnId="{48630215-62C4-41F6-8216-59277FC37CF8}">
      <dgm:prSet/>
      <dgm:spPr/>
      <dgm:t>
        <a:bodyPr/>
        <a:lstStyle/>
        <a:p>
          <a:endParaRPr lang="ru-RU" sz="2000">
            <a:latin typeface="Arial" pitchFamily="34" charset="0"/>
            <a:cs typeface="Arial" pitchFamily="34" charset="0"/>
          </a:endParaRPr>
        </a:p>
      </dgm:t>
    </dgm:pt>
    <dgm:pt modelId="{7AA0D525-756E-4A4D-9A9D-1529912137FE}">
      <dgm:prSet phldrT="[Текст]" custT="1"/>
      <dgm:spPr/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Знания</a:t>
          </a:r>
        </a:p>
      </dgm:t>
    </dgm:pt>
    <dgm:pt modelId="{856B5461-04D6-4805-8E86-6F936F618858}" type="parTrans" cxnId="{E97C341C-EBDB-41D8-8A1A-899F4CB8E639}">
      <dgm:prSet/>
      <dgm:spPr/>
      <dgm:t>
        <a:bodyPr/>
        <a:lstStyle/>
        <a:p>
          <a:endParaRPr lang="ru-RU" sz="2000">
            <a:latin typeface="Arial" pitchFamily="34" charset="0"/>
            <a:cs typeface="Arial" pitchFamily="34" charset="0"/>
          </a:endParaRPr>
        </a:p>
      </dgm:t>
    </dgm:pt>
    <dgm:pt modelId="{6D3F6BDC-FEEC-41D7-B8E0-73B73E5297A9}" type="sibTrans" cxnId="{E97C341C-EBDB-41D8-8A1A-899F4CB8E639}">
      <dgm:prSet/>
      <dgm:spPr/>
      <dgm:t>
        <a:bodyPr/>
        <a:lstStyle/>
        <a:p>
          <a:endParaRPr lang="ru-RU" sz="2000">
            <a:latin typeface="Arial" pitchFamily="34" charset="0"/>
            <a:cs typeface="Arial" pitchFamily="34" charset="0"/>
          </a:endParaRPr>
        </a:p>
      </dgm:t>
    </dgm:pt>
    <dgm:pt modelId="{A4FA7F2D-221D-4049-8A3A-6A284B5020B3}">
      <dgm:prSet phldrT="[Текст]" custT="1"/>
      <dgm:spPr/>
      <dgm:t>
        <a:bodyPr/>
        <a:lstStyle/>
        <a:p>
          <a:r>
            <a:rPr lang="ru-RU" sz="15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Понимание значимых научных фактов, концепций и теорий в основе научного знания.</a:t>
          </a:r>
        </a:p>
      </dgm:t>
    </dgm:pt>
    <dgm:pt modelId="{50C5A7CA-2D2F-427C-A1B9-340A0D5A4FD3}" type="parTrans" cxnId="{9B9DCB6E-B114-4446-B76D-8D02C90B3A43}">
      <dgm:prSet/>
      <dgm:spPr/>
      <dgm:t>
        <a:bodyPr/>
        <a:lstStyle/>
        <a:p>
          <a:endParaRPr lang="ru-RU" sz="2000">
            <a:latin typeface="Arial" pitchFamily="34" charset="0"/>
            <a:cs typeface="Arial" pitchFamily="34" charset="0"/>
          </a:endParaRPr>
        </a:p>
      </dgm:t>
    </dgm:pt>
    <dgm:pt modelId="{1712E040-BBFD-4042-B829-7D66454D08F5}" type="sibTrans" cxnId="{9B9DCB6E-B114-4446-B76D-8D02C90B3A43}">
      <dgm:prSet/>
      <dgm:spPr/>
      <dgm:t>
        <a:bodyPr/>
        <a:lstStyle/>
        <a:p>
          <a:endParaRPr lang="ru-RU" sz="2000">
            <a:latin typeface="Arial" pitchFamily="34" charset="0"/>
            <a:cs typeface="Arial" pitchFamily="34" charset="0"/>
          </a:endParaRPr>
        </a:p>
      </dgm:t>
    </dgm:pt>
    <dgm:pt modelId="{0A1C957A-808A-4363-894A-98DFB3BD2E6F}">
      <dgm:prSet phldrT="[Текст]" custT="1"/>
      <dgm:spPr/>
      <dgm:t>
        <a:bodyPr/>
        <a:lstStyle/>
        <a:p>
          <a:r>
            <a:rPr lang="ru-RU" sz="15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Ценен научный подход  </a:t>
          </a:r>
          <a:br>
            <a:rPr lang="ru-RU" sz="15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5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 решению задач, осведомленность </a:t>
          </a:r>
          <a:br>
            <a:rPr lang="ru-RU" sz="15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5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 проблемах окружающей среды</a:t>
          </a:r>
        </a:p>
      </dgm:t>
    </dgm:pt>
    <dgm:pt modelId="{DB5796DA-B050-46CD-B1E4-8185C3DAEEBB}" type="parTrans" cxnId="{69E98493-4344-456E-B684-64AF5D686A85}">
      <dgm:prSet/>
      <dgm:spPr/>
      <dgm:t>
        <a:bodyPr/>
        <a:lstStyle/>
        <a:p>
          <a:endParaRPr lang="ru-RU"/>
        </a:p>
      </dgm:t>
    </dgm:pt>
    <dgm:pt modelId="{080732A3-7C6C-4759-A777-041E5477F45C}" type="sibTrans" cxnId="{69E98493-4344-456E-B684-64AF5D686A85}">
      <dgm:prSet/>
      <dgm:spPr/>
      <dgm:t>
        <a:bodyPr/>
        <a:lstStyle/>
        <a:p>
          <a:endParaRPr lang="ru-RU"/>
        </a:p>
      </dgm:t>
    </dgm:pt>
    <dgm:pt modelId="{0E6ABD7D-A944-4F3F-A35C-C6FACAB103D1}">
      <dgm:prSet phldrT="[Текст]" custT="1"/>
      <dgm:spPr/>
      <dgm:t>
        <a:bodyPr/>
        <a:lstStyle/>
        <a:p>
          <a:r>
            <a:rPr lang="ru-RU" sz="15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Знание мира природы </a:t>
          </a:r>
          <a:br>
            <a:rPr lang="ru-RU" sz="15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5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технологических достижений (</a:t>
          </a:r>
          <a:r>
            <a:rPr lang="ru-RU" sz="1500" dirty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предметные</a:t>
          </a:r>
          <a:r>
            <a:rPr lang="ru-RU" sz="15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).</a:t>
          </a:r>
        </a:p>
      </dgm:t>
    </dgm:pt>
    <dgm:pt modelId="{193CC7CA-C6C8-4741-9998-66288A146B06}" type="parTrans" cxnId="{8369E6F8-A390-413C-83B0-8ABE91DC0B0A}">
      <dgm:prSet/>
      <dgm:spPr/>
      <dgm:t>
        <a:bodyPr/>
        <a:lstStyle/>
        <a:p>
          <a:endParaRPr lang="ru-RU"/>
        </a:p>
      </dgm:t>
    </dgm:pt>
    <dgm:pt modelId="{0634DD3E-2596-4396-A2B5-5BA5CC116BAE}" type="sibTrans" cxnId="{8369E6F8-A390-413C-83B0-8ABE91DC0B0A}">
      <dgm:prSet/>
      <dgm:spPr/>
      <dgm:t>
        <a:bodyPr/>
        <a:lstStyle/>
        <a:p>
          <a:endParaRPr lang="ru-RU"/>
        </a:p>
      </dgm:t>
    </dgm:pt>
    <dgm:pt modelId="{8C4E4C85-4EC4-4C6F-87B6-9C50A6BB9919}">
      <dgm:prSet phldrT="[Текст]" custT="1"/>
      <dgm:spPr/>
      <dgm:t>
        <a:bodyPr/>
        <a:lstStyle/>
        <a:p>
          <a:r>
            <a:rPr lang="ru-RU" sz="15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Понимание, как формируются знания (</a:t>
          </a:r>
          <a:r>
            <a:rPr lang="ru-RU" sz="1500" dirty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процессуальные</a:t>
          </a:r>
          <a:r>
            <a:rPr lang="ru-RU" sz="15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), практическое применение знаний (</a:t>
          </a:r>
          <a:r>
            <a:rPr lang="ru-RU" sz="1500" dirty="0" err="1">
              <a:solidFill>
                <a:srgbClr val="C00000"/>
              </a:solidFill>
              <a:latin typeface="Arial" pitchFamily="34" charset="0"/>
              <a:cs typeface="Arial" pitchFamily="34" charset="0"/>
            </a:rPr>
            <a:t>эпистемологические</a:t>
          </a:r>
          <a:r>
            <a:rPr lang="ru-RU" sz="15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)</a:t>
          </a:r>
        </a:p>
      </dgm:t>
    </dgm:pt>
    <dgm:pt modelId="{6515C38A-1F56-426F-B604-96023AECCF37}" type="parTrans" cxnId="{19036853-7B43-4DC3-B730-F0D68E8AE96C}">
      <dgm:prSet/>
      <dgm:spPr/>
      <dgm:t>
        <a:bodyPr/>
        <a:lstStyle/>
        <a:p>
          <a:endParaRPr lang="ru-RU"/>
        </a:p>
      </dgm:t>
    </dgm:pt>
    <dgm:pt modelId="{C5D49C79-6A94-49B3-8548-9A6652ADDA13}" type="sibTrans" cxnId="{19036853-7B43-4DC3-B730-F0D68E8AE96C}">
      <dgm:prSet/>
      <dgm:spPr/>
      <dgm:t>
        <a:bodyPr/>
        <a:lstStyle/>
        <a:p>
          <a:endParaRPr lang="ru-RU"/>
        </a:p>
      </dgm:t>
    </dgm:pt>
    <dgm:pt modelId="{AC2CEAB7-AE5F-4BA7-A2E2-3F6C87D89FB2}" type="pres">
      <dgm:prSet presAssocID="{0DA5CFE3-7830-4CE6-B0BA-29930AB8194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6B110A2-6930-4515-A476-0EFCB36530E0}" type="pres">
      <dgm:prSet presAssocID="{C3F154BB-7F3C-4A3B-9946-BDA939DE6632}" presName="composite" presStyleCnt="0"/>
      <dgm:spPr/>
    </dgm:pt>
    <dgm:pt modelId="{393D3058-8285-478B-BA47-6BE1F96EB824}" type="pres">
      <dgm:prSet presAssocID="{C3F154BB-7F3C-4A3B-9946-BDA939DE6632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9E3243-C229-4427-B5F9-0F2138C78823}" type="pres">
      <dgm:prSet presAssocID="{C3F154BB-7F3C-4A3B-9946-BDA939DE6632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E4966E-B1C0-4879-A475-A9EA3A36C6FA}" type="pres">
      <dgm:prSet presAssocID="{CCB9E916-3DDA-4424-883E-0170769C094B}" presName="space" presStyleCnt="0"/>
      <dgm:spPr/>
    </dgm:pt>
    <dgm:pt modelId="{B1DE80BE-0FD9-4313-AA34-BA2EDB9CF4C3}" type="pres">
      <dgm:prSet presAssocID="{7AA0D525-756E-4A4D-9A9D-1529912137FE}" presName="composite" presStyleCnt="0"/>
      <dgm:spPr/>
    </dgm:pt>
    <dgm:pt modelId="{70A0BF07-126C-4DD7-A489-36D24C6A8200}" type="pres">
      <dgm:prSet presAssocID="{7AA0D525-756E-4A4D-9A9D-1529912137FE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14E3FE-D2D0-4C27-BF66-9BD8CD95C4E6}" type="pres">
      <dgm:prSet presAssocID="{7AA0D525-756E-4A4D-9A9D-1529912137FE}" presName="desTx" presStyleLbl="alignAccFollowNode1" presStyleIdx="1" presStyleCnt="2" custLinFactNeighborX="28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630215-62C4-41F6-8216-59277FC37CF8}" srcId="{C3F154BB-7F3C-4A3B-9946-BDA939DE6632}" destId="{408F085B-90C3-4103-92F2-24203053225F}" srcOrd="0" destOrd="0" parTransId="{6501299F-219C-460D-AE15-E1C092D10BE2}" sibTransId="{AC4BCDCD-8B25-4FFE-967E-83321CD84066}"/>
    <dgm:cxn modelId="{47974FB0-AF1D-41DC-9FC6-607195D009AD}" type="presOf" srcId="{7AA0D525-756E-4A4D-9A9D-1529912137FE}" destId="{70A0BF07-126C-4DD7-A489-36D24C6A8200}" srcOrd="0" destOrd="0" presId="urn:microsoft.com/office/officeart/2005/8/layout/hList1"/>
    <dgm:cxn modelId="{69E98493-4344-456E-B684-64AF5D686A85}" srcId="{C3F154BB-7F3C-4A3B-9946-BDA939DE6632}" destId="{0A1C957A-808A-4363-894A-98DFB3BD2E6F}" srcOrd="1" destOrd="0" parTransId="{DB5796DA-B050-46CD-B1E4-8185C3DAEEBB}" sibTransId="{080732A3-7C6C-4759-A777-041E5477F45C}"/>
    <dgm:cxn modelId="{8369E6F8-A390-413C-83B0-8ABE91DC0B0A}" srcId="{7AA0D525-756E-4A4D-9A9D-1529912137FE}" destId="{0E6ABD7D-A944-4F3F-A35C-C6FACAB103D1}" srcOrd="1" destOrd="0" parTransId="{193CC7CA-C6C8-4741-9998-66288A146B06}" sibTransId="{0634DD3E-2596-4396-A2B5-5BA5CC116BAE}"/>
    <dgm:cxn modelId="{E97C341C-EBDB-41D8-8A1A-899F4CB8E639}" srcId="{0DA5CFE3-7830-4CE6-B0BA-29930AB81946}" destId="{7AA0D525-756E-4A4D-9A9D-1529912137FE}" srcOrd="1" destOrd="0" parTransId="{856B5461-04D6-4805-8E86-6F936F618858}" sibTransId="{6D3F6BDC-FEEC-41D7-B8E0-73B73E5297A9}"/>
    <dgm:cxn modelId="{826968FD-093B-47FA-8DD3-B6BDF0EB784B}" type="presOf" srcId="{8C4E4C85-4EC4-4C6F-87B6-9C50A6BB9919}" destId="{C414E3FE-D2D0-4C27-BF66-9BD8CD95C4E6}" srcOrd="0" destOrd="2" presId="urn:microsoft.com/office/officeart/2005/8/layout/hList1"/>
    <dgm:cxn modelId="{9B9DCB6E-B114-4446-B76D-8D02C90B3A43}" srcId="{7AA0D525-756E-4A4D-9A9D-1529912137FE}" destId="{A4FA7F2D-221D-4049-8A3A-6A284B5020B3}" srcOrd="0" destOrd="0" parTransId="{50C5A7CA-2D2F-427C-A1B9-340A0D5A4FD3}" sibTransId="{1712E040-BBFD-4042-B829-7D66454D08F5}"/>
    <dgm:cxn modelId="{19036853-7B43-4DC3-B730-F0D68E8AE96C}" srcId="{7AA0D525-756E-4A4D-9A9D-1529912137FE}" destId="{8C4E4C85-4EC4-4C6F-87B6-9C50A6BB9919}" srcOrd="2" destOrd="0" parTransId="{6515C38A-1F56-426F-B604-96023AECCF37}" sibTransId="{C5D49C79-6A94-49B3-8548-9A6652ADDA13}"/>
    <dgm:cxn modelId="{E50C852C-7D1C-47EC-B5BB-5B2248DFB0FF}" type="presOf" srcId="{C3F154BB-7F3C-4A3B-9946-BDA939DE6632}" destId="{393D3058-8285-478B-BA47-6BE1F96EB824}" srcOrd="0" destOrd="0" presId="urn:microsoft.com/office/officeart/2005/8/layout/hList1"/>
    <dgm:cxn modelId="{2FC910FF-BFAC-4191-926A-C1CDACCFFB56}" type="presOf" srcId="{0E6ABD7D-A944-4F3F-A35C-C6FACAB103D1}" destId="{C414E3FE-D2D0-4C27-BF66-9BD8CD95C4E6}" srcOrd="0" destOrd="1" presId="urn:microsoft.com/office/officeart/2005/8/layout/hList1"/>
    <dgm:cxn modelId="{8AB25BEA-0AC5-4E2B-AC10-F1F5B7DEAE82}" type="presOf" srcId="{0DA5CFE3-7830-4CE6-B0BA-29930AB81946}" destId="{AC2CEAB7-AE5F-4BA7-A2E2-3F6C87D89FB2}" srcOrd="0" destOrd="0" presId="urn:microsoft.com/office/officeart/2005/8/layout/hList1"/>
    <dgm:cxn modelId="{529705CA-0E15-4219-BCC9-CF67637FBCBC}" type="presOf" srcId="{408F085B-90C3-4103-92F2-24203053225F}" destId="{149E3243-C229-4427-B5F9-0F2138C78823}" srcOrd="0" destOrd="0" presId="urn:microsoft.com/office/officeart/2005/8/layout/hList1"/>
    <dgm:cxn modelId="{BE3C47F7-36FC-44A5-86EB-B6DBD9651DA5}" srcId="{0DA5CFE3-7830-4CE6-B0BA-29930AB81946}" destId="{C3F154BB-7F3C-4A3B-9946-BDA939DE6632}" srcOrd="0" destOrd="0" parTransId="{40FC184B-40E4-4178-829E-1384B00F8FFF}" sibTransId="{CCB9E916-3DDA-4424-883E-0170769C094B}"/>
    <dgm:cxn modelId="{E2EFCD6B-0EF6-4FCA-AFA0-08B2CCBEA87F}" type="presOf" srcId="{0A1C957A-808A-4363-894A-98DFB3BD2E6F}" destId="{149E3243-C229-4427-B5F9-0F2138C78823}" srcOrd="0" destOrd="1" presId="urn:microsoft.com/office/officeart/2005/8/layout/hList1"/>
    <dgm:cxn modelId="{0A15531A-F99B-42F2-AFF2-0A1191121A74}" type="presOf" srcId="{A4FA7F2D-221D-4049-8A3A-6A284B5020B3}" destId="{C414E3FE-D2D0-4C27-BF66-9BD8CD95C4E6}" srcOrd="0" destOrd="0" presId="urn:microsoft.com/office/officeart/2005/8/layout/hList1"/>
    <dgm:cxn modelId="{E46FC7E6-C1F7-4618-B45E-9CED3942626E}" type="presParOf" srcId="{AC2CEAB7-AE5F-4BA7-A2E2-3F6C87D89FB2}" destId="{06B110A2-6930-4515-A476-0EFCB36530E0}" srcOrd="0" destOrd="0" presId="urn:microsoft.com/office/officeart/2005/8/layout/hList1"/>
    <dgm:cxn modelId="{3927FD99-3C33-416F-A5F5-C2C56D165CFD}" type="presParOf" srcId="{06B110A2-6930-4515-A476-0EFCB36530E0}" destId="{393D3058-8285-478B-BA47-6BE1F96EB824}" srcOrd="0" destOrd="0" presId="urn:microsoft.com/office/officeart/2005/8/layout/hList1"/>
    <dgm:cxn modelId="{5E0F52C4-B2D6-4063-909A-EE685012715E}" type="presParOf" srcId="{06B110A2-6930-4515-A476-0EFCB36530E0}" destId="{149E3243-C229-4427-B5F9-0F2138C78823}" srcOrd="1" destOrd="0" presId="urn:microsoft.com/office/officeart/2005/8/layout/hList1"/>
    <dgm:cxn modelId="{09CFD850-35B9-46D0-91E6-7F580B9044BB}" type="presParOf" srcId="{AC2CEAB7-AE5F-4BA7-A2E2-3F6C87D89FB2}" destId="{2CE4966E-B1C0-4879-A475-A9EA3A36C6FA}" srcOrd="1" destOrd="0" presId="urn:microsoft.com/office/officeart/2005/8/layout/hList1"/>
    <dgm:cxn modelId="{20B9D5F1-B41B-4C9C-B703-3434A7C3376F}" type="presParOf" srcId="{AC2CEAB7-AE5F-4BA7-A2E2-3F6C87D89FB2}" destId="{B1DE80BE-0FD9-4313-AA34-BA2EDB9CF4C3}" srcOrd="2" destOrd="0" presId="urn:microsoft.com/office/officeart/2005/8/layout/hList1"/>
    <dgm:cxn modelId="{E284A21E-F7BE-404D-9436-C8CB4FFEF5CF}" type="presParOf" srcId="{B1DE80BE-0FD9-4313-AA34-BA2EDB9CF4C3}" destId="{70A0BF07-126C-4DD7-A489-36D24C6A8200}" srcOrd="0" destOrd="0" presId="urn:microsoft.com/office/officeart/2005/8/layout/hList1"/>
    <dgm:cxn modelId="{6E3FDAF5-DE40-4593-BFC7-1623E6452AF3}" type="presParOf" srcId="{B1DE80BE-0FD9-4313-AA34-BA2EDB9CF4C3}" destId="{C414E3FE-D2D0-4C27-BF66-9BD8CD95C4E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DA5CFE3-7830-4CE6-B0BA-29930AB81946}" type="doc">
      <dgm:prSet loTypeId="urn:microsoft.com/office/officeart/2005/8/layout/h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C3F154BB-7F3C-4A3B-9946-BDA939DE6632}">
      <dgm:prSet phldrT="[Текст]" custT="1"/>
      <dgm:spPr/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Контекст</a:t>
          </a:r>
        </a:p>
      </dgm:t>
    </dgm:pt>
    <dgm:pt modelId="{40FC184B-40E4-4178-829E-1384B00F8FFF}" type="parTrans" cxnId="{BE3C47F7-36FC-44A5-86EB-B6DBD9651DA5}">
      <dgm:prSet/>
      <dgm:spPr/>
      <dgm:t>
        <a:bodyPr/>
        <a:lstStyle/>
        <a:p>
          <a:endParaRPr lang="ru-RU" sz="2000">
            <a:latin typeface="Arial" pitchFamily="34" charset="0"/>
            <a:cs typeface="Arial" pitchFamily="34" charset="0"/>
          </a:endParaRPr>
        </a:p>
      </dgm:t>
    </dgm:pt>
    <dgm:pt modelId="{CCB9E916-3DDA-4424-883E-0170769C094B}" type="sibTrans" cxnId="{BE3C47F7-36FC-44A5-86EB-B6DBD9651DA5}">
      <dgm:prSet/>
      <dgm:spPr/>
      <dgm:t>
        <a:bodyPr/>
        <a:lstStyle/>
        <a:p>
          <a:endParaRPr lang="ru-RU" sz="2000">
            <a:latin typeface="Arial" pitchFamily="34" charset="0"/>
            <a:cs typeface="Arial" pitchFamily="34" charset="0"/>
          </a:endParaRPr>
        </a:p>
      </dgm:t>
    </dgm:pt>
    <dgm:pt modelId="{408F085B-90C3-4103-92F2-24203053225F}">
      <dgm:prSet phldrT="[Текст]" custT="1"/>
      <dgm:spPr/>
      <dgm:t>
        <a:bodyPr/>
        <a:lstStyle/>
        <a:p>
          <a:r>
            <a:rPr lang="ru-RU" sz="15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Местные, государственные </a:t>
          </a:r>
          <a:br>
            <a:rPr lang="ru-RU" sz="15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5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глобальные вопросы, текущие </a:t>
          </a:r>
          <a:br>
            <a:rPr lang="ru-RU" sz="15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5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исторические проблемы</a:t>
          </a:r>
        </a:p>
      </dgm:t>
    </dgm:pt>
    <dgm:pt modelId="{6501299F-219C-460D-AE15-E1C092D10BE2}" type="parTrans" cxnId="{48630215-62C4-41F6-8216-59277FC37CF8}">
      <dgm:prSet/>
      <dgm:spPr/>
      <dgm:t>
        <a:bodyPr/>
        <a:lstStyle/>
        <a:p>
          <a:endParaRPr lang="ru-RU" sz="2000">
            <a:latin typeface="Arial" pitchFamily="34" charset="0"/>
            <a:cs typeface="Arial" pitchFamily="34" charset="0"/>
          </a:endParaRPr>
        </a:p>
      </dgm:t>
    </dgm:pt>
    <dgm:pt modelId="{AC4BCDCD-8B25-4FFE-967E-83321CD84066}" type="sibTrans" cxnId="{48630215-62C4-41F6-8216-59277FC37CF8}">
      <dgm:prSet/>
      <dgm:spPr/>
      <dgm:t>
        <a:bodyPr/>
        <a:lstStyle/>
        <a:p>
          <a:endParaRPr lang="ru-RU" sz="2000">
            <a:latin typeface="Arial" pitchFamily="34" charset="0"/>
            <a:cs typeface="Arial" pitchFamily="34" charset="0"/>
          </a:endParaRPr>
        </a:p>
      </dgm:t>
    </dgm:pt>
    <dgm:pt modelId="{887AFADB-D2DB-4FEB-BB8C-1BA3A381B91B}">
      <dgm:prSet phldrT="[Текст]" custT="1"/>
      <dgm:spPr/>
      <dgm:t>
        <a:bodyPr/>
        <a:lstStyle/>
        <a:p>
          <a:r>
            <a:rPr lang="ru-RU" sz="15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Требуют понимания научных </a:t>
          </a:r>
          <a:br>
            <a:rPr lang="ru-RU" sz="15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5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технологических явлений</a:t>
          </a:r>
        </a:p>
      </dgm:t>
    </dgm:pt>
    <dgm:pt modelId="{043943F2-5001-4B6D-8CFC-45C8EF975B7D}" type="parTrans" cxnId="{4B7C6412-C81E-4C28-BA2B-0CDD484F470C}">
      <dgm:prSet/>
      <dgm:spPr/>
      <dgm:t>
        <a:bodyPr/>
        <a:lstStyle/>
        <a:p>
          <a:endParaRPr lang="ru-RU"/>
        </a:p>
      </dgm:t>
    </dgm:pt>
    <dgm:pt modelId="{54EEA406-01C3-43BD-848B-FB9E3F612B83}" type="sibTrans" cxnId="{4B7C6412-C81E-4C28-BA2B-0CDD484F470C}">
      <dgm:prSet/>
      <dgm:spPr/>
      <dgm:t>
        <a:bodyPr/>
        <a:lstStyle/>
        <a:p>
          <a:endParaRPr lang="ru-RU"/>
        </a:p>
      </dgm:t>
    </dgm:pt>
    <dgm:pt modelId="{AC2CEAB7-AE5F-4BA7-A2E2-3F6C87D89FB2}" type="pres">
      <dgm:prSet presAssocID="{0DA5CFE3-7830-4CE6-B0BA-29930AB8194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6B110A2-6930-4515-A476-0EFCB36530E0}" type="pres">
      <dgm:prSet presAssocID="{C3F154BB-7F3C-4A3B-9946-BDA939DE6632}" presName="composite" presStyleCnt="0"/>
      <dgm:spPr/>
    </dgm:pt>
    <dgm:pt modelId="{393D3058-8285-478B-BA47-6BE1F96EB824}" type="pres">
      <dgm:prSet presAssocID="{C3F154BB-7F3C-4A3B-9946-BDA939DE6632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9E3243-C229-4427-B5F9-0F2138C78823}" type="pres">
      <dgm:prSet presAssocID="{C3F154BB-7F3C-4A3B-9946-BDA939DE6632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E3C47F7-36FC-44A5-86EB-B6DBD9651DA5}" srcId="{0DA5CFE3-7830-4CE6-B0BA-29930AB81946}" destId="{C3F154BB-7F3C-4A3B-9946-BDA939DE6632}" srcOrd="0" destOrd="0" parTransId="{40FC184B-40E4-4178-829E-1384B00F8FFF}" sibTransId="{CCB9E916-3DDA-4424-883E-0170769C094B}"/>
    <dgm:cxn modelId="{47A9C118-89AE-4DD6-8031-87810386D584}" type="presOf" srcId="{0DA5CFE3-7830-4CE6-B0BA-29930AB81946}" destId="{AC2CEAB7-AE5F-4BA7-A2E2-3F6C87D89FB2}" srcOrd="0" destOrd="0" presId="urn:microsoft.com/office/officeart/2005/8/layout/hList1"/>
    <dgm:cxn modelId="{F64E3BAA-9D4F-490F-9AB0-AA2D0C66C663}" type="presOf" srcId="{C3F154BB-7F3C-4A3B-9946-BDA939DE6632}" destId="{393D3058-8285-478B-BA47-6BE1F96EB824}" srcOrd="0" destOrd="0" presId="urn:microsoft.com/office/officeart/2005/8/layout/hList1"/>
    <dgm:cxn modelId="{DF338299-1ED9-4FC1-B27A-BB3C8BC521D0}" type="presOf" srcId="{408F085B-90C3-4103-92F2-24203053225F}" destId="{149E3243-C229-4427-B5F9-0F2138C78823}" srcOrd="0" destOrd="0" presId="urn:microsoft.com/office/officeart/2005/8/layout/hList1"/>
    <dgm:cxn modelId="{48630215-62C4-41F6-8216-59277FC37CF8}" srcId="{C3F154BB-7F3C-4A3B-9946-BDA939DE6632}" destId="{408F085B-90C3-4103-92F2-24203053225F}" srcOrd="0" destOrd="0" parTransId="{6501299F-219C-460D-AE15-E1C092D10BE2}" sibTransId="{AC4BCDCD-8B25-4FFE-967E-83321CD84066}"/>
    <dgm:cxn modelId="{1670BF97-A3C3-4EC0-89D6-61D56C172EF4}" type="presOf" srcId="{887AFADB-D2DB-4FEB-BB8C-1BA3A381B91B}" destId="{149E3243-C229-4427-B5F9-0F2138C78823}" srcOrd="0" destOrd="1" presId="urn:microsoft.com/office/officeart/2005/8/layout/hList1"/>
    <dgm:cxn modelId="{4B7C6412-C81E-4C28-BA2B-0CDD484F470C}" srcId="{C3F154BB-7F3C-4A3B-9946-BDA939DE6632}" destId="{887AFADB-D2DB-4FEB-BB8C-1BA3A381B91B}" srcOrd="1" destOrd="0" parTransId="{043943F2-5001-4B6D-8CFC-45C8EF975B7D}" sibTransId="{54EEA406-01C3-43BD-848B-FB9E3F612B83}"/>
    <dgm:cxn modelId="{881B293D-EE7A-40C0-8D03-A53E887E933A}" type="presParOf" srcId="{AC2CEAB7-AE5F-4BA7-A2E2-3F6C87D89FB2}" destId="{06B110A2-6930-4515-A476-0EFCB36530E0}" srcOrd="0" destOrd="0" presId="urn:microsoft.com/office/officeart/2005/8/layout/hList1"/>
    <dgm:cxn modelId="{B7ECCFBD-E6A3-451A-8B09-D35DFAFBE818}" type="presParOf" srcId="{06B110A2-6930-4515-A476-0EFCB36530E0}" destId="{393D3058-8285-478B-BA47-6BE1F96EB824}" srcOrd="0" destOrd="0" presId="urn:microsoft.com/office/officeart/2005/8/layout/hList1"/>
    <dgm:cxn modelId="{6F74E8A3-B03C-4B23-8C65-7EA85EF4BEAA}" type="presParOf" srcId="{06B110A2-6930-4515-A476-0EFCB36530E0}" destId="{149E3243-C229-4427-B5F9-0F2138C7882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0DA5CFE3-7830-4CE6-B0BA-29930AB81946}" type="doc">
      <dgm:prSet loTypeId="urn:microsoft.com/office/officeart/2005/8/layout/hList1" loCatId="list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A4FA7F2D-221D-4049-8A3A-6A284B5020B3}">
      <dgm:prSet phldrT="[Текст]"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5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Способность научно объяснить явление, разрабатывать </a:t>
          </a:r>
          <a:br>
            <a:rPr lang="ru-RU" sz="15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5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проводить научные изыскания, интерпретировать научные данные</a:t>
          </a:r>
        </a:p>
      </dgm:t>
    </dgm:pt>
    <dgm:pt modelId="{50C5A7CA-2D2F-427C-A1B9-340A0D5A4FD3}" type="parTrans" cxnId="{9B9DCB6E-B114-4446-B76D-8D02C90B3A43}">
      <dgm:prSet/>
      <dgm:spPr/>
      <dgm:t>
        <a:bodyPr/>
        <a:lstStyle/>
        <a:p>
          <a:endParaRPr lang="ru-RU" sz="2000">
            <a:latin typeface="Arial" pitchFamily="34" charset="0"/>
            <a:cs typeface="Arial" pitchFamily="34" charset="0"/>
          </a:endParaRPr>
        </a:p>
      </dgm:t>
    </dgm:pt>
    <dgm:pt modelId="{1712E040-BBFD-4042-B829-7D66454D08F5}" type="sibTrans" cxnId="{9B9DCB6E-B114-4446-B76D-8D02C90B3A43}">
      <dgm:prSet/>
      <dgm:spPr/>
      <dgm:t>
        <a:bodyPr/>
        <a:lstStyle/>
        <a:p>
          <a:endParaRPr lang="ru-RU" sz="2000">
            <a:latin typeface="Arial" pitchFamily="34" charset="0"/>
            <a:cs typeface="Arial" pitchFamily="34" charset="0"/>
          </a:endParaRPr>
        </a:p>
      </dgm:t>
    </dgm:pt>
    <dgm:pt modelId="{887AFADB-D2DB-4FEB-BB8C-1BA3A381B91B}">
      <dgm:prSet phldrT="[Текст]" custT="1"/>
      <dgm:spPr>
        <a:solidFill>
          <a:srgbClr val="C00000"/>
        </a:solidFill>
      </dgm:spPr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Компетенции</a:t>
          </a:r>
          <a:endParaRPr lang="ru-RU" sz="1500" dirty="0">
            <a:latin typeface="Arial" pitchFamily="34" charset="0"/>
            <a:cs typeface="Arial" pitchFamily="34" charset="0"/>
          </a:endParaRPr>
        </a:p>
      </dgm:t>
    </dgm:pt>
    <dgm:pt modelId="{043943F2-5001-4B6D-8CFC-45C8EF975B7D}" type="parTrans" cxnId="{4B7C6412-C81E-4C28-BA2B-0CDD484F470C}">
      <dgm:prSet/>
      <dgm:spPr/>
      <dgm:t>
        <a:bodyPr/>
        <a:lstStyle/>
        <a:p>
          <a:endParaRPr lang="ru-RU"/>
        </a:p>
      </dgm:t>
    </dgm:pt>
    <dgm:pt modelId="{54EEA406-01C3-43BD-848B-FB9E3F612B83}" type="sibTrans" cxnId="{4B7C6412-C81E-4C28-BA2B-0CDD484F470C}">
      <dgm:prSet/>
      <dgm:spPr/>
      <dgm:t>
        <a:bodyPr/>
        <a:lstStyle/>
        <a:p>
          <a:endParaRPr lang="ru-RU"/>
        </a:p>
      </dgm:t>
    </dgm:pt>
    <dgm:pt modelId="{AC2CEAB7-AE5F-4BA7-A2E2-3F6C87D89FB2}" type="pres">
      <dgm:prSet presAssocID="{0DA5CFE3-7830-4CE6-B0BA-29930AB8194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79AEFE5-AD7A-4DA2-99BD-9D2AF48EA3F1}" type="pres">
      <dgm:prSet presAssocID="{887AFADB-D2DB-4FEB-BB8C-1BA3A381B91B}" presName="composite" presStyleCnt="0"/>
      <dgm:spPr/>
    </dgm:pt>
    <dgm:pt modelId="{D565E9A8-C4C4-4F28-9499-B49FDA57F641}" type="pres">
      <dgm:prSet presAssocID="{887AFADB-D2DB-4FEB-BB8C-1BA3A381B91B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35EE7F-CE96-4C1A-82BA-165E47A037A0}" type="pres">
      <dgm:prSet presAssocID="{887AFADB-D2DB-4FEB-BB8C-1BA3A381B91B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8BD03C-3EE4-4529-82D3-948730E9583F}" type="presOf" srcId="{0DA5CFE3-7830-4CE6-B0BA-29930AB81946}" destId="{AC2CEAB7-AE5F-4BA7-A2E2-3F6C87D89FB2}" srcOrd="0" destOrd="0" presId="urn:microsoft.com/office/officeart/2005/8/layout/hList1"/>
    <dgm:cxn modelId="{9B7241A4-D79E-45A7-9A45-C19F177E2F1A}" type="presOf" srcId="{A4FA7F2D-221D-4049-8A3A-6A284B5020B3}" destId="{6235EE7F-CE96-4C1A-82BA-165E47A037A0}" srcOrd="0" destOrd="0" presId="urn:microsoft.com/office/officeart/2005/8/layout/hList1"/>
    <dgm:cxn modelId="{97F63B0E-77E6-4A73-992D-8B25ABCE7A26}" type="presOf" srcId="{887AFADB-D2DB-4FEB-BB8C-1BA3A381B91B}" destId="{D565E9A8-C4C4-4F28-9499-B49FDA57F641}" srcOrd="0" destOrd="0" presId="urn:microsoft.com/office/officeart/2005/8/layout/hList1"/>
    <dgm:cxn modelId="{9B9DCB6E-B114-4446-B76D-8D02C90B3A43}" srcId="{887AFADB-D2DB-4FEB-BB8C-1BA3A381B91B}" destId="{A4FA7F2D-221D-4049-8A3A-6A284B5020B3}" srcOrd="0" destOrd="0" parTransId="{50C5A7CA-2D2F-427C-A1B9-340A0D5A4FD3}" sibTransId="{1712E040-BBFD-4042-B829-7D66454D08F5}"/>
    <dgm:cxn modelId="{4B7C6412-C81E-4C28-BA2B-0CDD484F470C}" srcId="{0DA5CFE3-7830-4CE6-B0BA-29930AB81946}" destId="{887AFADB-D2DB-4FEB-BB8C-1BA3A381B91B}" srcOrd="0" destOrd="0" parTransId="{043943F2-5001-4B6D-8CFC-45C8EF975B7D}" sibTransId="{54EEA406-01C3-43BD-848B-FB9E3F612B83}"/>
    <dgm:cxn modelId="{0FAB2F2F-21E6-453C-8EDC-5152020D58D7}" type="presParOf" srcId="{AC2CEAB7-AE5F-4BA7-A2E2-3F6C87D89FB2}" destId="{479AEFE5-AD7A-4DA2-99BD-9D2AF48EA3F1}" srcOrd="0" destOrd="0" presId="urn:microsoft.com/office/officeart/2005/8/layout/hList1"/>
    <dgm:cxn modelId="{54F167FE-07C8-4C6F-9714-D35732A45CC3}" type="presParOf" srcId="{479AEFE5-AD7A-4DA2-99BD-9D2AF48EA3F1}" destId="{D565E9A8-C4C4-4F28-9499-B49FDA57F641}" srcOrd="0" destOrd="0" presId="urn:microsoft.com/office/officeart/2005/8/layout/hList1"/>
    <dgm:cxn modelId="{D407D5D7-B062-4860-9CB1-24D51F28174C}" type="presParOf" srcId="{479AEFE5-AD7A-4DA2-99BD-9D2AF48EA3F1}" destId="{6235EE7F-CE96-4C1A-82BA-165E47A037A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0DA5CFE3-7830-4CE6-B0BA-29930AB81946}" type="doc">
      <dgm:prSet loTypeId="urn:microsoft.com/office/officeart/2005/8/layout/hList1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7AA0D525-756E-4A4D-9A9D-1529912137FE}">
      <dgm:prSet phldrT="[Текст]" custT="1"/>
      <dgm:spPr/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Знания</a:t>
          </a:r>
        </a:p>
      </dgm:t>
    </dgm:pt>
    <dgm:pt modelId="{856B5461-04D6-4805-8E86-6F936F618858}" type="parTrans" cxnId="{E97C341C-EBDB-41D8-8A1A-899F4CB8E639}">
      <dgm:prSet/>
      <dgm:spPr/>
      <dgm:t>
        <a:bodyPr/>
        <a:lstStyle/>
        <a:p>
          <a:endParaRPr lang="ru-RU" sz="2000">
            <a:latin typeface="Arial" pitchFamily="34" charset="0"/>
            <a:cs typeface="Arial" pitchFamily="34" charset="0"/>
          </a:endParaRPr>
        </a:p>
      </dgm:t>
    </dgm:pt>
    <dgm:pt modelId="{6D3F6BDC-FEEC-41D7-B8E0-73B73E5297A9}" type="sibTrans" cxnId="{E97C341C-EBDB-41D8-8A1A-899F4CB8E639}">
      <dgm:prSet/>
      <dgm:spPr/>
      <dgm:t>
        <a:bodyPr/>
        <a:lstStyle/>
        <a:p>
          <a:endParaRPr lang="ru-RU" sz="2000">
            <a:latin typeface="Arial" pitchFamily="34" charset="0"/>
            <a:cs typeface="Arial" pitchFamily="34" charset="0"/>
          </a:endParaRPr>
        </a:p>
      </dgm:t>
    </dgm:pt>
    <dgm:pt modelId="{A4FA7F2D-221D-4049-8A3A-6A284B5020B3}">
      <dgm:prSet phldrT="[Текст]" custT="1"/>
      <dgm:spPr/>
      <dgm:t>
        <a:bodyPr/>
        <a:lstStyle/>
        <a:p>
          <a:r>
            <a:rPr lang="ru-RU" sz="15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Понимание значимых научных фактов, концепций и теорий в основе научного знания.</a:t>
          </a:r>
        </a:p>
      </dgm:t>
    </dgm:pt>
    <dgm:pt modelId="{50C5A7CA-2D2F-427C-A1B9-340A0D5A4FD3}" type="parTrans" cxnId="{9B9DCB6E-B114-4446-B76D-8D02C90B3A43}">
      <dgm:prSet/>
      <dgm:spPr/>
      <dgm:t>
        <a:bodyPr/>
        <a:lstStyle/>
        <a:p>
          <a:endParaRPr lang="ru-RU" sz="2000">
            <a:latin typeface="Arial" pitchFamily="34" charset="0"/>
            <a:cs typeface="Arial" pitchFamily="34" charset="0"/>
          </a:endParaRPr>
        </a:p>
      </dgm:t>
    </dgm:pt>
    <dgm:pt modelId="{1712E040-BBFD-4042-B829-7D66454D08F5}" type="sibTrans" cxnId="{9B9DCB6E-B114-4446-B76D-8D02C90B3A43}">
      <dgm:prSet/>
      <dgm:spPr/>
      <dgm:t>
        <a:bodyPr/>
        <a:lstStyle/>
        <a:p>
          <a:endParaRPr lang="ru-RU" sz="2000">
            <a:latin typeface="Arial" pitchFamily="34" charset="0"/>
            <a:cs typeface="Arial" pitchFamily="34" charset="0"/>
          </a:endParaRPr>
        </a:p>
      </dgm:t>
    </dgm:pt>
    <dgm:pt modelId="{0E6ABD7D-A944-4F3F-A35C-C6FACAB103D1}">
      <dgm:prSet phldrT="[Текст]" custT="1"/>
      <dgm:spPr/>
      <dgm:t>
        <a:bodyPr/>
        <a:lstStyle/>
        <a:p>
          <a:r>
            <a:rPr lang="ru-RU" sz="15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Знание мира природы </a:t>
          </a:r>
          <a:br>
            <a:rPr lang="ru-RU" sz="15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</a:br>
          <a:r>
            <a:rPr lang="ru-RU" sz="15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и технологических достижений </a:t>
          </a:r>
          <a:r>
            <a:rPr lang="ru-RU" sz="1500" dirty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(предметные).</a:t>
          </a:r>
        </a:p>
      </dgm:t>
    </dgm:pt>
    <dgm:pt modelId="{193CC7CA-C6C8-4741-9998-66288A146B06}" type="parTrans" cxnId="{8369E6F8-A390-413C-83B0-8ABE91DC0B0A}">
      <dgm:prSet/>
      <dgm:spPr/>
      <dgm:t>
        <a:bodyPr/>
        <a:lstStyle/>
        <a:p>
          <a:endParaRPr lang="ru-RU"/>
        </a:p>
      </dgm:t>
    </dgm:pt>
    <dgm:pt modelId="{0634DD3E-2596-4396-A2B5-5BA5CC116BAE}" type="sibTrans" cxnId="{8369E6F8-A390-413C-83B0-8ABE91DC0B0A}">
      <dgm:prSet/>
      <dgm:spPr/>
      <dgm:t>
        <a:bodyPr/>
        <a:lstStyle/>
        <a:p>
          <a:endParaRPr lang="ru-RU"/>
        </a:p>
      </dgm:t>
    </dgm:pt>
    <dgm:pt modelId="{8C4E4C85-4EC4-4C6F-87B6-9C50A6BB9919}">
      <dgm:prSet phldrT="[Текст]" custT="1"/>
      <dgm:spPr/>
      <dgm:t>
        <a:bodyPr/>
        <a:lstStyle/>
        <a:p>
          <a:r>
            <a:rPr lang="ru-RU" sz="15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Понимание, как формируются знания </a:t>
          </a:r>
          <a:r>
            <a:rPr lang="ru-RU" sz="1500" dirty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(процессуальные), </a:t>
          </a:r>
          <a:r>
            <a:rPr lang="ru-RU" sz="15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практическое применение знаний</a:t>
          </a:r>
          <a:r>
            <a:rPr lang="ru-RU" sz="1500" b="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500" b="0" dirty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(</a:t>
          </a:r>
          <a:r>
            <a:rPr lang="ru-RU" sz="1500" dirty="0" err="1">
              <a:solidFill>
                <a:srgbClr val="C00000"/>
              </a:solidFill>
              <a:latin typeface="Arial" pitchFamily="34" charset="0"/>
              <a:cs typeface="Arial" pitchFamily="34" charset="0"/>
            </a:rPr>
            <a:t>эпистемологические</a:t>
          </a:r>
          <a:r>
            <a:rPr lang="ru-RU" sz="1500" dirty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)</a:t>
          </a:r>
        </a:p>
      </dgm:t>
    </dgm:pt>
    <dgm:pt modelId="{6515C38A-1F56-426F-B604-96023AECCF37}" type="parTrans" cxnId="{19036853-7B43-4DC3-B730-F0D68E8AE96C}">
      <dgm:prSet/>
      <dgm:spPr/>
      <dgm:t>
        <a:bodyPr/>
        <a:lstStyle/>
        <a:p>
          <a:endParaRPr lang="ru-RU"/>
        </a:p>
      </dgm:t>
    </dgm:pt>
    <dgm:pt modelId="{C5D49C79-6A94-49B3-8548-9A6652ADDA13}" type="sibTrans" cxnId="{19036853-7B43-4DC3-B730-F0D68E8AE96C}">
      <dgm:prSet/>
      <dgm:spPr/>
      <dgm:t>
        <a:bodyPr/>
        <a:lstStyle/>
        <a:p>
          <a:endParaRPr lang="ru-RU"/>
        </a:p>
      </dgm:t>
    </dgm:pt>
    <dgm:pt modelId="{AC2CEAB7-AE5F-4BA7-A2E2-3F6C87D89FB2}" type="pres">
      <dgm:prSet presAssocID="{0DA5CFE3-7830-4CE6-B0BA-29930AB8194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1DE80BE-0FD9-4313-AA34-BA2EDB9CF4C3}" type="pres">
      <dgm:prSet presAssocID="{7AA0D525-756E-4A4D-9A9D-1529912137FE}" presName="composite" presStyleCnt="0"/>
      <dgm:spPr/>
    </dgm:pt>
    <dgm:pt modelId="{70A0BF07-126C-4DD7-A489-36D24C6A8200}" type="pres">
      <dgm:prSet presAssocID="{7AA0D525-756E-4A4D-9A9D-1529912137FE}" presName="parTx" presStyleLbl="alignNode1" presStyleIdx="0" presStyleCnt="1" custScaleY="12210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14E3FE-D2D0-4C27-BF66-9BD8CD95C4E6}" type="pres">
      <dgm:prSet presAssocID="{7AA0D525-756E-4A4D-9A9D-1529912137FE}" presName="desTx" presStyleLbl="alignAccFollowNode1" presStyleIdx="0" presStyleCnt="1" custScaleY="100000" custLinFactY="32292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D643B15-EDC8-4BC6-9E69-20ECC522C01C}" type="presOf" srcId="{8C4E4C85-4EC4-4C6F-87B6-9C50A6BB9919}" destId="{C414E3FE-D2D0-4C27-BF66-9BD8CD95C4E6}" srcOrd="0" destOrd="2" presId="urn:microsoft.com/office/officeart/2005/8/layout/hList1"/>
    <dgm:cxn modelId="{9B9DCB6E-B114-4446-B76D-8D02C90B3A43}" srcId="{7AA0D525-756E-4A4D-9A9D-1529912137FE}" destId="{A4FA7F2D-221D-4049-8A3A-6A284B5020B3}" srcOrd="0" destOrd="0" parTransId="{50C5A7CA-2D2F-427C-A1B9-340A0D5A4FD3}" sibTransId="{1712E040-BBFD-4042-B829-7D66454D08F5}"/>
    <dgm:cxn modelId="{4943B1A1-1CD5-4F72-91FE-EBE0C4FDCFBF}" type="presOf" srcId="{0E6ABD7D-A944-4F3F-A35C-C6FACAB103D1}" destId="{C414E3FE-D2D0-4C27-BF66-9BD8CD95C4E6}" srcOrd="0" destOrd="1" presId="urn:microsoft.com/office/officeart/2005/8/layout/hList1"/>
    <dgm:cxn modelId="{B9CC0160-30BB-42CB-8472-4E1FF08D9628}" type="presOf" srcId="{A4FA7F2D-221D-4049-8A3A-6A284B5020B3}" destId="{C414E3FE-D2D0-4C27-BF66-9BD8CD95C4E6}" srcOrd="0" destOrd="0" presId="urn:microsoft.com/office/officeart/2005/8/layout/hList1"/>
    <dgm:cxn modelId="{E97C341C-EBDB-41D8-8A1A-899F4CB8E639}" srcId="{0DA5CFE3-7830-4CE6-B0BA-29930AB81946}" destId="{7AA0D525-756E-4A4D-9A9D-1529912137FE}" srcOrd="0" destOrd="0" parTransId="{856B5461-04D6-4805-8E86-6F936F618858}" sibTransId="{6D3F6BDC-FEEC-41D7-B8E0-73B73E5297A9}"/>
    <dgm:cxn modelId="{2047F9F1-B605-481B-AB41-C4D86ACE3F1C}" type="presOf" srcId="{0DA5CFE3-7830-4CE6-B0BA-29930AB81946}" destId="{AC2CEAB7-AE5F-4BA7-A2E2-3F6C87D89FB2}" srcOrd="0" destOrd="0" presId="urn:microsoft.com/office/officeart/2005/8/layout/hList1"/>
    <dgm:cxn modelId="{29CDB4FE-7907-484A-8611-31AF5885D5A2}" type="presOf" srcId="{7AA0D525-756E-4A4D-9A9D-1529912137FE}" destId="{70A0BF07-126C-4DD7-A489-36D24C6A8200}" srcOrd="0" destOrd="0" presId="urn:microsoft.com/office/officeart/2005/8/layout/hList1"/>
    <dgm:cxn modelId="{8369E6F8-A390-413C-83B0-8ABE91DC0B0A}" srcId="{7AA0D525-756E-4A4D-9A9D-1529912137FE}" destId="{0E6ABD7D-A944-4F3F-A35C-C6FACAB103D1}" srcOrd="1" destOrd="0" parTransId="{193CC7CA-C6C8-4741-9998-66288A146B06}" sibTransId="{0634DD3E-2596-4396-A2B5-5BA5CC116BAE}"/>
    <dgm:cxn modelId="{19036853-7B43-4DC3-B730-F0D68E8AE96C}" srcId="{7AA0D525-756E-4A4D-9A9D-1529912137FE}" destId="{8C4E4C85-4EC4-4C6F-87B6-9C50A6BB9919}" srcOrd="2" destOrd="0" parTransId="{6515C38A-1F56-426F-B604-96023AECCF37}" sibTransId="{C5D49C79-6A94-49B3-8548-9A6652ADDA13}"/>
    <dgm:cxn modelId="{2012B06C-D8AF-4AEA-8FBA-C894B1B07615}" type="presParOf" srcId="{AC2CEAB7-AE5F-4BA7-A2E2-3F6C87D89FB2}" destId="{B1DE80BE-0FD9-4313-AA34-BA2EDB9CF4C3}" srcOrd="0" destOrd="0" presId="urn:microsoft.com/office/officeart/2005/8/layout/hList1"/>
    <dgm:cxn modelId="{4E94802C-432F-4DFA-9980-ADA88AE121C0}" type="presParOf" srcId="{B1DE80BE-0FD9-4313-AA34-BA2EDB9CF4C3}" destId="{70A0BF07-126C-4DD7-A489-36D24C6A8200}" srcOrd="0" destOrd="0" presId="urn:microsoft.com/office/officeart/2005/8/layout/hList1"/>
    <dgm:cxn modelId="{687F57CE-D36C-4C5E-92C6-4C47AE4EEEDA}" type="presParOf" srcId="{B1DE80BE-0FD9-4313-AA34-BA2EDB9CF4C3}" destId="{C414E3FE-D2D0-4C27-BF66-9BD8CD95C4E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0DA5CFE3-7830-4CE6-B0BA-29930AB81946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F154BB-7F3C-4A3B-9946-BDA939DE6632}">
      <dgm:prSet phldrT="[Текст]" custT="1"/>
      <dgm:spPr/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Личная позиция</a:t>
          </a:r>
          <a:b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(отношение к науке)</a:t>
          </a:r>
        </a:p>
      </dgm:t>
    </dgm:pt>
    <dgm:pt modelId="{40FC184B-40E4-4178-829E-1384B00F8FFF}" type="parTrans" cxnId="{BE3C47F7-36FC-44A5-86EB-B6DBD9651DA5}">
      <dgm:prSet/>
      <dgm:spPr/>
      <dgm:t>
        <a:bodyPr/>
        <a:lstStyle/>
        <a:p>
          <a:endParaRPr lang="ru-RU" sz="2000">
            <a:latin typeface="Arial" pitchFamily="34" charset="0"/>
            <a:cs typeface="Arial" pitchFamily="34" charset="0"/>
          </a:endParaRPr>
        </a:p>
      </dgm:t>
    </dgm:pt>
    <dgm:pt modelId="{CCB9E916-3DDA-4424-883E-0170769C094B}" type="sibTrans" cxnId="{BE3C47F7-36FC-44A5-86EB-B6DBD9651DA5}">
      <dgm:prSet/>
      <dgm:spPr/>
      <dgm:t>
        <a:bodyPr/>
        <a:lstStyle/>
        <a:p>
          <a:endParaRPr lang="ru-RU" sz="2000">
            <a:latin typeface="Arial" pitchFamily="34" charset="0"/>
            <a:cs typeface="Arial" pitchFamily="34" charset="0"/>
          </a:endParaRPr>
        </a:p>
      </dgm:t>
    </dgm:pt>
    <dgm:pt modelId="{408F085B-90C3-4103-92F2-24203053225F}">
      <dgm:prSet phldrT="[Текст]" custT="1"/>
      <dgm:spPr/>
      <dgm:t>
        <a:bodyPr/>
        <a:lstStyle/>
        <a:p>
          <a:r>
            <a:rPr lang="ru-RU" sz="15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Личная точка зрения на науку. Проявляется через интерес к науке, технике.</a:t>
          </a:r>
        </a:p>
      </dgm:t>
    </dgm:pt>
    <dgm:pt modelId="{6501299F-219C-460D-AE15-E1C092D10BE2}" type="parTrans" cxnId="{48630215-62C4-41F6-8216-59277FC37CF8}">
      <dgm:prSet/>
      <dgm:spPr/>
      <dgm:t>
        <a:bodyPr/>
        <a:lstStyle/>
        <a:p>
          <a:endParaRPr lang="ru-RU" sz="2000">
            <a:latin typeface="Arial" pitchFamily="34" charset="0"/>
            <a:cs typeface="Arial" pitchFamily="34" charset="0"/>
          </a:endParaRPr>
        </a:p>
      </dgm:t>
    </dgm:pt>
    <dgm:pt modelId="{AC4BCDCD-8B25-4FFE-967E-83321CD84066}" type="sibTrans" cxnId="{48630215-62C4-41F6-8216-59277FC37CF8}">
      <dgm:prSet/>
      <dgm:spPr/>
      <dgm:t>
        <a:bodyPr/>
        <a:lstStyle/>
        <a:p>
          <a:endParaRPr lang="ru-RU" sz="2000">
            <a:latin typeface="Arial" pitchFamily="34" charset="0"/>
            <a:cs typeface="Arial" pitchFamily="34" charset="0"/>
          </a:endParaRPr>
        </a:p>
      </dgm:t>
    </dgm:pt>
    <dgm:pt modelId="{0A1C957A-808A-4363-894A-98DFB3BD2E6F}">
      <dgm:prSet phldrT="[Текст]" custT="1"/>
      <dgm:spPr/>
      <dgm:t>
        <a:bodyPr/>
        <a:lstStyle/>
        <a:p>
          <a:r>
            <a:rPr lang="ru-RU" sz="15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Ценен научный подход  </a:t>
          </a:r>
          <a:br>
            <a:rPr lang="ru-RU" sz="15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5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 решению задач, осведомленность </a:t>
          </a:r>
          <a:br>
            <a:rPr lang="ru-RU" sz="15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5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 проблемах окружающей среды</a:t>
          </a:r>
        </a:p>
      </dgm:t>
    </dgm:pt>
    <dgm:pt modelId="{DB5796DA-B050-46CD-B1E4-8185C3DAEEBB}" type="parTrans" cxnId="{69E98493-4344-456E-B684-64AF5D686A85}">
      <dgm:prSet/>
      <dgm:spPr/>
      <dgm:t>
        <a:bodyPr/>
        <a:lstStyle/>
        <a:p>
          <a:endParaRPr lang="ru-RU"/>
        </a:p>
      </dgm:t>
    </dgm:pt>
    <dgm:pt modelId="{080732A3-7C6C-4759-A777-041E5477F45C}" type="sibTrans" cxnId="{69E98493-4344-456E-B684-64AF5D686A85}">
      <dgm:prSet/>
      <dgm:spPr/>
      <dgm:t>
        <a:bodyPr/>
        <a:lstStyle/>
        <a:p>
          <a:endParaRPr lang="ru-RU"/>
        </a:p>
      </dgm:t>
    </dgm:pt>
    <dgm:pt modelId="{AC2CEAB7-AE5F-4BA7-A2E2-3F6C87D89FB2}" type="pres">
      <dgm:prSet presAssocID="{0DA5CFE3-7830-4CE6-B0BA-29930AB8194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6B110A2-6930-4515-A476-0EFCB36530E0}" type="pres">
      <dgm:prSet presAssocID="{C3F154BB-7F3C-4A3B-9946-BDA939DE6632}" presName="composite" presStyleCnt="0"/>
      <dgm:spPr/>
    </dgm:pt>
    <dgm:pt modelId="{393D3058-8285-478B-BA47-6BE1F96EB824}" type="pres">
      <dgm:prSet presAssocID="{C3F154BB-7F3C-4A3B-9946-BDA939DE6632}" presName="parTx" presStyleLbl="alignNode1" presStyleIdx="0" presStyleCnt="1" custLinFactNeighborX="491" custLinFactNeighborY="28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9E3243-C229-4427-B5F9-0F2138C78823}" type="pres">
      <dgm:prSet presAssocID="{C3F154BB-7F3C-4A3B-9946-BDA939DE6632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BF4435C-BF92-4FDF-9736-8B7D4E65955D}" type="presOf" srcId="{408F085B-90C3-4103-92F2-24203053225F}" destId="{149E3243-C229-4427-B5F9-0F2138C78823}" srcOrd="0" destOrd="0" presId="urn:microsoft.com/office/officeart/2005/8/layout/hList1"/>
    <dgm:cxn modelId="{69E98493-4344-456E-B684-64AF5D686A85}" srcId="{C3F154BB-7F3C-4A3B-9946-BDA939DE6632}" destId="{0A1C957A-808A-4363-894A-98DFB3BD2E6F}" srcOrd="1" destOrd="0" parTransId="{DB5796DA-B050-46CD-B1E4-8185C3DAEEBB}" sibTransId="{080732A3-7C6C-4759-A777-041E5477F45C}"/>
    <dgm:cxn modelId="{6B3D2FEA-5BEE-4CCB-91E8-D144963AAC23}" type="presOf" srcId="{0DA5CFE3-7830-4CE6-B0BA-29930AB81946}" destId="{AC2CEAB7-AE5F-4BA7-A2E2-3F6C87D89FB2}" srcOrd="0" destOrd="0" presId="urn:microsoft.com/office/officeart/2005/8/layout/hList1"/>
    <dgm:cxn modelId="{BE3C47F7-36FC-44A5-86EB-B6DBD9651DA5}" srcId="{0DA5CFE3-7830-4CE6-B0BA-29930AB81946}" destId="{C3F154BB-7F3C-4A3B-9946-BDA939DE6632}" srcOrd="0" destOrd="0" parTransId="{40FC184B-40E4-4178-829E-1384B00F8FFF}" sibTransId="{CCB9E916-3DDA-4424-883E-0170769C094B}"/>
    <dgm:cxn modelId="{529FB626-7EC9-40DE-BAA4-DF649E5D5E71}" type="presOf" srcId="{0A1C957A-808A-4363-894A-98DFB3BD2E6F}" destId="{149E3243-C229-4427-B5F9-0F2138C78823}" srcOrd="0" destOrd="1" presId="urn:microsoft.com/office/officeart/2005/8/layout/hList1"/>
    <dgm:cxn modelId="{48630215-62C4-41F6-8216-59277FC37CF8}" srcId="{C3F154BB-7F3C-4A3B-9946-BDA939DE6632}" destId="{408F085B-90C3-4103-92F2-24203053225F}" srcOrd="0" destOrd="0" parTransId="{6501299F-219C-460D-AE15-E1C092D10BE2}" sibTransId="{AC4BCDCD-8B25-4FFE-967E-83321CD84066}"/>
    <dgm:cxn modelId="{07EFD29E-EEDE-4710-851A-EE00FE847F44}" type="presOf" srcId="{C3F154BB-7F3C-4A3B-9946-BDA939DE6632}" destId="{393D3058-8285-478B-BA47-6BE1F96EB824}" srcOrd="0" destOrd="0" presId="urn:microsoft.com/office/officeart/2005/8/layout/hList1"/>
    <dgm:cxn modelId="{DB0D37BD-E259-4FDC-84E5-38CD95AEAB2A}" type="presParOf" srcId="{AC2CEAB7-AE5F-4BA7-A2E2-3F6C87D89FB2}" destId="{06B110A2-6930-4515-A476-0EFCB36530E0}" srcOrd="0" destOrd="0" presId="urn:microsoft.com/office/officeart/2005/8/layout/hList1"/>
    <dgm:cxn modelId="{11BB9A49-5B15-410B-AB35-957FBC934D88}" type="presParOf" srcId="{06B110A2-6930-4515-A476-0EFCB36530E0}" destId="{393D3058-8285-478B-BA47-6BE1F96EB824}" srcOrd="0" destOrd="0" presId="urn:microsoft.com/office/officeart/2005/8/layout/hList1"/>
    <dgm:cxn modelId="{854A4823-2872-41A2-AF44-E2CE841D42A4}" type="presParOf" srcId="{06B110A2-6930-4515-A476-0EFCB36530E0}" destId="{149E3243-C229-4427-B5F9-0F2138C7882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F424000E-096A-472B-A77F-3BAAE3A1C8A1}" type="doc">
      <dgm:prSet loTypeId="urn:microsoft.com/office/officeart/2005/8/layout/vProcess5" loCatId="process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BE31B051-149A-4B55-89CA-5C89E8E70945}">
      <dgm:prSet phldrT="[Текст]" custT="1"/>
      <dgm:spPr/>
      <dgm:t>
        <a:bodyPr/>
        <a:lstStyle/>
        <a:p>
          <a:pPr algn="l"/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Ученики используют предметные, процедурные и </a:t>
          </a:r>
          <a:r>
            <a:rPr lang="ru-RU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эпистемологические</a:t>
          </a:r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 знания. Объясняют, оценивают, проводят научное исследование</a:t>
          </a:r>
        </a:p>
      </dgm:t>
    </dgm:pt>
    <dgm:pt modelId="{C5B51A1B-EAE0-4C9A-B42C-B56A31B21B6D}" type="parTrans" cxnId="{7649EA11-0276-4005-9C33-FD90F11FD1B7}">
      <dgm:prSet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21FC5043-C7C6-4EBF-A431-4A3D3279A1AD}" type="sibTrans" cxnId="{7649EA11-0276-4005-9C33-FD90F11FD1B7}">
      <dgm:prSet custT="1"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E885C3CE-EECD-45B8-BFB6-B761DFB92167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Интерпретируют данные в различных сложных жизненных ситуациях, которые требуют высокого уровня когнитивной деятельности</a:t>
          </a:r>
        </a:p>
      </dgm:t>
    </dgm:pt>
    <dgm:pt modelId="{F9D69451-64F2-4F94-8DC0-455A1BF6F05D}" type="parTrans" cxnId="{7A623941-B622-44DC-92F8-957B911FB225}">
      <dgm:prSet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29D56518-31D5-43FB-82D7-2046BFBF074E}" type="sibTrans" cxnId="{7A623941-B622-44DC-92F8-957B911FB225}">
      <dgm:prSet custT="1"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A6F5EC44-CAD0-42CE-B02F-22E5D2D48670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Делают выводы из информации в различных источниках данных, объясняют многоступенчатые причинно-следственные связи	</a:t>
          </a:r>
        </a:p>
      </dgm:t>
    </dgm:pt>
    <dgm:pt modelId="{28F4392B-9FCC-4981-A263-B9A3DAD2DDF3}" type="parTrans" cxnId="{EB33B6A4-E9B4-40D6-9CC3-B65FAA43DBD4}">
      <dgm:prSet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A49D88DA-73EC-41DC-B43B-1A4DB1B58BD9}" type="sibTrans" cxnId="{EB33B6A4-E9B4-40D6-9CC3-B65FAA43DBD4}">
      <dgm:prSet custT="1"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0663FA66-60C8-404D-A6D3-3FAE5DEE7782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800" b="1" kern="1200" spc="-6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Различают научные и ненаучные вопросы, объясняют цели исследования, контролируют сложные данные. Делают выводы о надежности</a:t>
          </a:r>
          <a:br>
            <a:rPr lang="ru-RU" sz="1800" b="1" kern="1200" spc="-6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sz="1800" b="1" kern="1200" spc="-6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и точности научных утверждений. Демонстрируют передовое научное мышление…</a:t>
          </a:r>
        </a:p>
      </dgm:t>
    </dgm:pt>
    <dgm:pt modelId="{383B7B48-321D-4FC8-9B74-035E78B1F5F4}" type="parTrans" cxnId="{EE6D9F23-AE7F-45AE-9153-07DE7B6C88AF}">
      <dgm:prSet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1369111D-7FD0-4CC2-8E6E-F7D6D76393D1}" type="sibTrans" cxnId="{EE6D9F23-AE7F-45AE-9153-07DE7B6C88AF}">
      <dgm:prSet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CF834C9B-5054-46D8-9F31-3F841E4ED553}" type="pres">
      <dgm:prSet presAssocID="{F424000E-096A-472B-A77F-3BAAE3A1C8A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60B270-2AAD-4D7D-9BDA-330E2CF4ED9F}" type="pres">
      <dgm:prSet presAssocID="{F424000E-096A-472B-A77F-3BAAE3A1C8A1}" presName="dummyMaxCanvas" presStyleCnt="0">
        <dgm:presLayoutVars/>
      </dgm:prSet>
      <dgm:spPr/>
    </dgm:pt>
    <dgm:pt modelId="{8DDDD71F-E12E-4BC2-B4CA-E6C96829FD42}" type="pres">
      <dgm:prSet presAssocID="{F424000E-096A-472B-A77F-3BAAE3A1C8A1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6A29C1-3E6E-4EF3-9A01-5751C8DA6A92}" type="pres">
      <dgm:prSet presAssocID="{F424000E-096A-472B-A77F-3BAAE3A1C8A1}" presName="FourNodes_2" presStyleLbl="node1" presStyleIdx="1" presStyleCnt="4" custLinFactNeighborY="-123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20861C-2B4B-4938-875B-292FDE9CD92A}" type="pres">
      <dgm:prSet presAssocID="{F424000E-096A-472B-A77F-3BAAE3A1C8A1}" presName="FourNodes_3" presStyleLbl="node1" presStyleIdx="2" presStyleCnt="4" custLinFactNeighborY="-238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D9C344-C322-4409-A6CB-ACAA850D3250}" type="pres">
      <dgm:prSet presAssocID="{F424000E-096A-472B-A77F-3BAAE3A1C8A1}" presName="FourNodes_4" presStyleLbl="node1" presStyleIdx="3" presStyleCnt="4" custScaleY="124672" custLinFactNeighborY="-229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541122-0BF4-44E4-974C-89EB427D6CAA}" type="pres">
      <dgm:prSet presAssocID="{F424000E-096A-472B-A77F-3BAAE3A1C8A1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052FB8-DEB5-496F-8B24-832CE5EC02B3}" type="pres">
      <dgm:prSet presAssocID="{F424000E-096A-472B-A77F-3BAAE3A1C8A1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76F7FA-C190-40B9-9736-3FEB3FD56454}" type="pres">
      <dgm:prSet presAssocID="{F424000E-096A-472B-A77F-3BAAE3A1C8A1}" presName="FourConn_3-4" presStyleLbl="fgAccFollowNode1" presStyleIdx="2" presStyleCnt="3" custLinFactNeighborX="-2716" custLinFactNeighborY="-203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45B794-0019-4F57-93DF-F7B31968D67F}" type="pres">
      <dgm:prSet presAssocID="{F424000E-096A-472B-A77F-3BAAE3A1C8A1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02A820-F2FD-419F-80D2-F79C80B4B5E2}" type="pres">
      <dgm:prSet presAssocID="{F424000E-096A-472B-A77F-3BAAE3A1C8A1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DF8EA7-096E-454F-99D9-61E4B77C9323}" type="pres">
      <dgm:prSet presAssocID="{F424000E-096A-472B-A77F-3BAAE3A1C8A1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A3A9D4-EBC3-485D-B773-0DD51754675A}" type="pres">
      <dgm:prSet presAssocID="{F424000E-096A-472B-A77F-3BAAE3A1C8A1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7B6D0AA-126F-40A7-9B59-AE7182EBC876}" type="presOf" srcId="{21FC5043-C7C6-4EBF-A431-4A3D3279A1AD}" destId="{A0541122-0BF4-44E4-974C-89EB427D6CAA}" srcOrd="0" destOrd="0" presId="urn:microsoft.com/office/officeart/2005/8/layout/vProcess5"/>
    <dgm:cxn modelId="{38067212-F072-416C-9479-411A0DD22C21}" type="presOf" srcId="{E885C3CE-EECD-45B8-BFB6-B761DFB92167}" destId="{776A29C1-3E6E-4EF3-9A01-5751C8DA6A92}" srcOrd="0" destOrd="0" presId="urn:microsoft.com/office/officeart/2005/8/layout/vProcess5"/>
    <dgm:cxn modelId="{7A623941-B622-44DC-92F8-957B911FB225}" srcId="{F424000E-096A-472B-A77F-3BAAE3A1C8A1}" destId="{E885C3CE-EECD-45B8-BFB6-B761DFB92167}" srcOrd="1" destOrd="0" parTransId="{F9D69451-64F2-4F94-8DC0-455A1BF6F05D}" sibTransId="{29D56518-31D5-43FB-82D7-2046BFBF074E}"/>
    <dgm:cxn modelId="{EE6D9F23-AE7F-45AE-9153-07DE7B6C88AF}" srcId="{F424000E-096A-472B-A77F-3BAAE3A1C8A1}" destId="{0663FA66-60C8-404D-A6D3-3FAE5DEE7782}" srcOrd="3" destOrd="0" parTransId="{383B7B48-321D-4FC8-9B74-035E78B1F5F4}" sibTransId="{1369111D-7FD0-4CC2-8E6E-F7D6D76393D1}"/>
    <dgm:cxn modelId="{0E7A0E8B-87BF-4F42-AFDB-84B536259013}" type="presOf" srcId="{29D56518-31D5-43FB-82D7-2046BFBF074E}" destId="{B4052FB8-DEB5-496F-8B24-832CE5EC02B3}" srcOrd="0" destOrd="0" presId="urn:microsoft.com/office/officeart/2005/8/layout/vProcess5"/>
    <dgm:cxn modelId="{7649EA11-0276-4005-9C33-FD90F11FD1B7}" srcId="{F424000E-096A-472B-A77F-3BAAE3A1C8A1}" destId="{BE31B051-149A-4B55-89CA-5C89E8E70945}" srcOrd="0" destOrd="0" parTransId="{C5B51A1B-EAE0-4C9A-B42C-B56A31B21B6D}" sibTransId="{21FC5043-C7C6-4EBF-A431-4A3D3279A1AD}"/>
    <dgm:cxn modelId="{CBA33FD2-1AE8-4DC7-8B53-D5C054F04AB7}" type="presOf" srcId="{A6F5EC44-CAD0-42CE-B02F-22E5D2D48670}" destId="{E4DF8EA7-096E-454F-99D9-61E4B77C9323}" srcOrd="1" destOrd="0" presId="urn:microsoft.com/office/officeart/2005/8/layout/vProcess5"/>
    <dgm:cxn modelId="{EB33B6A4-E9B4-40D6-9CC3-B65FAA43DBD4}" srcId="{F424000E-096A-472B-A77F-3BAAE3A1C8A1}" destId="{A6F5EC44-CAD0-42CE-B02F-22E5D2D48670}" srcOrd="2" destOrd="0" parTransId="{28F4392B-9FCC-4981-A263-B9A3DAD2DDF3}" sibTransId="{A49D88DA-73EC-41DC-B43B-1A4DB1B58BD9}"/>
    <dgm:cxn modelId="{D746592C-BC60-4034-B005-788313D0F2DA}" type="presOf" srcId="{0663FA66-60C8-404D-A6D3-3FAE5DEE7782}" destId="{05D9C344-C322-4409-A6CB-ACAA850D3250}" srcOrd="0" destOrd="0" presId="urn:microsoft.com/office/officeart/2005/8/layout/vProcess5"/>
    <dgm:cxn modelId="{5846F4D6-F6DB-4ECC-8C38-6BC928C2ECC6}" type="presOf" srcId="{0663FA66-60C8-404D-A6D3-3FAE5DEE7782}" destId="{CDA3A9D4-EBC3-485D-B773-0DD51754675A}" srcOrd="1" destOrd="0" presId="urn:microsoft.com/office/officeart/2005/8/layout/vProcess5"/>
    <dgm:cxn modelId="{A43697B8-8BBF-4767-A29E-3FE261A7506B}" type="presOf" srcId="{BE31B051-149A-4B55-89CA-5C89E8E70945}" destId="{A745B794-0019-4F57-93DF-F7B31968D67F}" srcOrd="1" destOrd="0" presId="urn:microsoft.com/office/officeart/2005/8/layout/vProcess5"/>
    <dgm:cxn modelId="{31FB696B-E40C-447C-9F6F-CB6C083A41AC}" type="presOf" srcId="{BE31B051-149A-4B55-89CA-5C89E8E70945}" destId="{8DDDD71F-E12E-4BC2-B4CA-E6C96829FD42}" srcOrd="0" destOrd="0" presId="urn:microsoft.com/office/officeart/2005/8/layout/vProcess5"/>
    <dgm:cxn modelId="{E37B1570-C659-4AA8-964B-1A15D5BF8E28}" type="presOf" srcId="{A49D88DA-73EC-41DC-B43B-1A4DB1B58BD9}" destId="{C076F7FA-C190-40B9-9736-3FEB3FD56454}" srcOrd="0" destOrd="0" presId="urn:microsoft.com/office/officeart/2005/8/layout/vProcess5"/>
    <dgm:cxn modelId="{D90531B0-237A-4A6A-BE5F-DA6E081C3D3E}" type="presOf" srcId="{F424000E-096A-472B-A77F-3BAAE3A1C8A1}" destId="{CF834C9B-5054-46D8-9F31-3F841E4ED553}" srcOrd="0" destOrd="0" presId="urn:microsoft.com/office/officeart/2005/8/layout/vProcess5"/>
    <dgm:cxn modelId="{60601958-98D7-499B-8FAE-82EA45064B32}" type="presOf" srcId="{A6F5EC44-CAD0-42CE-B02F-22E5D2D48670}" destId="{4720861C-2B4B-4938-875B-292FDE9CD92A}" srcOrd="0" destOrd="0" presId="urn:microsoft.com/office/officeart/2005/8/layout/vProcess5"/>
    <dgm:cxn modelId="{AAAADF07-DD4E-46BC-8BD8-5696E730CDFD}" type="presOf" srcId="{E885C3CE-EECD-45B8-BFB6-B761DFB92167}" destId="{A902A820-F2FD-419F-80D2-F79C80B4B5E2}" srcOrd="1" destOrd="0" presId="urn:microsoft.com/office/officeart/2005/8/layout/vProcess5"/>
    <dgm:cxn modelId="{E0ADCCDA-07F0-45BC-A8EC-8514C467F011}" type="presParOf" srcId="{CF834C9B-5054-46D8-9F31-3F841E4ED553}" destId="{D660B270-2AAD-4D7D-9BDA-330E2CF4ED9F}" srcOrd="0" destOrd="0" presId="urn:microsoft.com/office/officeart/2005/8/layout/vProcess5"/>
    <dgm:cxn modelId="{0A4D53AE-B9BF-4653-B9A3-F1F2915CF227}" type="presParOf" srcId="{CF834C9B-5054-46D8-9F31-3F841E4ED553}" destId="{8DDDD71F-E12E-4BC2-B4CA-E6C96829FD42}" srcOrd="1" destOrd="0" presId="urn:microsoft.com/office/officeart/2005/8/layout/vProcess5"/>
    <dgm:cxn modelId="{26D4B669-B900-4EA4-84A2-0F620260814C}" type="presParOf" srcId="{CF834C9B-5054-46D8-9F31-3F841E4ED553}" destId="{776A29C1-3E6E-4EF3-9A01-5751C8DA6A92}" srcOrd="2" destOrd="0" presId="urn:microsoft.com/office/officeart/2005/8/layout/vProcess5"/>
    <dgm:cxn modelId="{47E27478-42EF-43A5-825D-4AEB05E50C9B}" type="presParOf" srcId="{CF834C9B-5054-46D8-9F31-3F841E4ED553}" destId="{4720861C-2B4B-4938-875B-292FDE9CD92A}" srcOrd="3" destOrd="0" presId="urn:microsoft.com/office/officeart/2005/8/layout/vProcess5"/>
    <dgm:cxn modelId="{1CF4A5C1-D752-4F77-8DC2-E953CB2B89D8}" type="presParOf" srcId="{CF834C9B-5054-46D8-9F31-3F841E4ED553}" destId="{05D9C344-C322-4409-A6CB-ACAA850D3250}" srcOrd="4" destOrd="0" presId="urn:microsoft.com/office/officeart/2005/8/layout/vProcess5"/>
    <dgm:cxn modelId="{AC24FD37-57BA-4416-ACA4-C1F1FD31593C}" type="presParOf" srcId="{CF834C9B-5054-46D8-9F31-3F841E4ED553}" destId="{A0541122-0BF4-44E4-974C-89EB427D6CAA}" srcOrd="5" destOrd="0" presId="urn:microsoft.com/office/officeart/2005/8/layout/vProcess5"/>
    <dgm:cxn modelId="{ECC216A6-3712-4649-8E41-B23DB3A47854}" type="presParOf" srcId="{CF834C9B-5054-46D8-9F31-3F841E4ED553}" destId="{B4052FB8-DEB5-496F-8B24-832CE5EC02B3}" srcOrd="6" destOrd="0" presId="urn:microsoft.com/office/officeart/2005/8/layout/vProcess5"/>
    <dgm:cxn modelId="{B692B385-5A1E-49B0-9DD9-C7804F797E33}" type="presParOf" srcId="{CF834C9B-5054-46D8-9F31-3F841E4ED553}" destId="{C076F7FA-C190-40B9-9736-3FEB3FD56454}" srcOrd="7" destOrd="0" presId="urn:microsoft.com/office/officeart/2005/8/layout/vProcess5"/>
    <dgm:cxn modelId="{9AE10CF0-A171-4A65-B297-AEBA416623C8}" type="presParOf" srcId="{CF834C9B-5054-46D8-9F31-3F841E4ED553}" destId="{A745B794-0019-4F57-93DF-F7B31968D67F}" srcOrd="8" destOrd="0" presId="urn:microsoft.com/office/officeart/2005/8/layout/vProcess5"/>
    <dgm:cxn modelId="{CD077DC1-35D3-420F-A150-8A3691FAA136}" type="presParOf" srcId="{CF834C9B-5054-46D8-9F31-3F841E4ED553}" destId="{A902A820-F2FD-419F-80D2-F79C80B4B5E2}" srcOrd="9" destOrd="0" presId="urn:microsoft.com/office/officeart/2005/8/layout/vProcess5"/>
    <dgm:cxn modelId="{4B61DE41-EC6A-4A3B-9F16-9F294C2B7FA5}" type="presParOf" srcId="{CF834C9B-5054-46D8-9F31-3F841E4ED553}" destId="{E4DF8EA7-096E-454F-99D9-61E4B77C9323}" srcOrd="10" destOrd="0" presId="urn:microsoft.com/office/officeart/2005/8/layout/vProcess5"/>
    <dgm:cxn modelId="{090AE934-C122-4DE6-8CE9-91A11511CE2B}" type="presParOf" srcId="{CF834C9B-5054-46D8-9F31-3F841E4ED553}" destId="{CDA3A9D4-EBC3-485D-B773-0DD51754675A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A26432-4554-4658-8122-8C8A2D6CB582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214271D4-39FE-44B8-85F7-B0211B65ACD0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Учебные </a:t>
          </a:r>
        </a:p>
      </dgm:t>
    </dgm:pt>
    <dgm:pt modelId="{115A223F-A2FB-4116-B1C1-A81A8BB0C261}" type="parTrans" cxnId="{F3A664B0-A85A-46D9-B610-AE77B9D00D21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0C5D6A47-224A-400F-8B93-302B04D369F1}" type="sibTrans" cxnId="{F3A664B0-A85A-46D9-B610-AE77B9D00D21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1E1F8B4B-31C8-4E24-8ED7-00A14D15D339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Личные </a:t>
          </a:r>
        </a:p>
      </dgm:t>
    </dgm:pt>
    <dgm:pt modelId="{EC5FE418-8230-47F3-AA3C-6BF00D29C561}" type="parTrans" cxnId="{344AE4BA-45F9-40C7-B085-6CAF3EC094AD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7C3C5578-40AC-4261-80F8-FFEA16DC8A0F}" type="sibTrans" cxnId="{344AE4BA-45F9-40C7-B085-6CAF3EC094AD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1D829A84-27B2-41A5-A715-0903F9E10441}">
      <dgm:prSet/>
      <dgm:spPr/>
      <dgm:t>
        <a:bodyPr/>
        <a:lstStyle/>
        <a:p>
          <a:r>
            <a:rPr lang="ru-RU" dirty="0">
              <a:latin typeface="Arial" pitchFamily="34" charset="0"/>
              <a:cs typeface="Arial" pitchFamily="34" charset="0"/>
            </a:rPr>
            <a:t>Классический пример – текст школьного учебника или электронной интерактивной обучающей программы. Это чтение для обучения</a:t>
          </a:r>
        </a:p>
      </dgm:t>
    </dgm:pt>
    <dgm:pt modelId="{4DDDF76C-1623-4210-9F72-8DED21C80B8C}" type="parTrans" cxnId="{D8ECDD27-BE52-4E5D-856B-B9B2C4D22312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56DEE0B7-1A8E-45A7-B5D1-75D2330917CE}" type="sibTrans" cxnId="{D8ECDD27-BE52-4E5D-856B-B9B2C4D22312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61E181D2-6EEE-4A94-9DF9-8070525070C1}">
      <dgm:prSet/>
      <dgm:spPr/>
      <dgm:t>
        <a:bodyPr/>
        <a:lstStyle/>
        <a:p>
          <a:r>
            <a:rPr lang="ru-RU" dirty="0">
              <a:latin typeface="Arial" pitchFamily="34" charset="0"/>
              <a:cs typeface="Arial" pitchFamily="34" charset="0"/>
            </a:rPr>
            <a:t>Чтение, чтобы развить личные отношения. Тексты: личные письма, художественная литература, биография, персональные электронные письма, мгновенные сообщения, </a:t>
          </a:r>
          <a:r>
            <a:rPr lang="ru-RU" dirty="0" err="1">
              <a:latin typeface="Arial" pitchFamily="34" charset="0"/>
              <a:cs typeface="Arial" pitchFamily="34" charset="0"/>
            </a:rPr>
            <a:t>блоги</a:t>
          </a:r>
          <a:r>
            <a:rPr lang="ru-RU" dirty="0">
              <a:latin typeface="Arial" pitchFamily="34" charset="0"/>
              <a:cs typeface="Arial" pitchFamily="34" charset="0"/>
            </a:rPr>
            <a:t> дневникового типа</a:t>
          </a:r>
        </a:p>
      </dgm:t>
    </dgm:pt>
    <dgm:pt modelId="{ADB659C7-9C58-4CE1-92A7-AD461F960799}" type="parTrans" cxnId="{76532B81-061B-477C-ABC5-A87D79AB481B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AEC6209-419A-4554-B483-383204B2E80F}" type="sibTrans" cxnId="{76532B81-061B-477C-ABC5-A87D79AB481B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56538BA-D063-407D-BC57-741AD9D9668D}">
      <dgm:prSet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Общественные</a:t>
          </a:r>
        </a:p>
      </dgm:t>
    </dgm:pt>
    <dgm:pt modelId="{E3BA77F3-2A76-4E09-9B1F-7BE3FD166FF1}" type="parTrans" cxnId="{252C41E5-E6D8-4BA9-A6E8-09E9B40B7E3D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4912A12C-49D0-4064-B749-7A9002E04F03}" type="sibTrans" cxnId="{252C41E5-E6D8-4BA9-A6E8-09E9B40B7E3D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A477835C-C596-4A81-942F-88D7BA582F12}">
      <dgm:prSet/>
      <dgm:spPr/>
      <dgm:t>
        <a:bodyPr/>
        <a:lstStyle/>
        <a:p>
          <a:r>
            <a:rPr lang="ru-RU" dirty="0">
              <a:latin typeface="Arial" pitchFamily="34" charset="0"/>
              <a:cs typeface="Arial" pitchFamily="34" charset="0"/>
            </a:rPr>
            <a:t>Тексты про деятельность и заботы общества: официальные документы и информация об общественных событиях, </a:t>
          </a:r>
          <a:r>
            <a:rPr lang="ru-RU" dirty="0" err="1">
              <a:latin typeface="Arial" pitchFamily="34" charset="0"/>
              <a:cs typeface="Arial" pitchFamily="34" charset="0"/>
            </a:rPr>
            <a:t>блоги</a:t>
          </a:r>
          <a:r>
            <a:rPr lang="ru-RU" dirty="0">
              <a:latin typeface="Arial" pitchFamily="34" charset="0"/>
              <a:cs typeface="Arial" pitchFamily="34" charset="0"/>
            </a:rPr>
            <a:t> в виде форума, новостные </a:t>
          </a:r>
          <a:r>
            <a:rPr lang="ru-RU" dirty="0" err="1">
              <a:latin typeface="Arial" pitchFamily="34" charset="0"/>
              <a:cs typeface="Arial" pitchFamily="34" charset="0"/>
            </a:rPr>
            <a:t>веб-сайты</a:t>
          </a:r>
          <a:r>
            <a:rPr lang="ru-RU" dirty="0">
              <a:latin typeface="Arial" pitchFamily="34" charset="0"/>
              <a:cs typeface="Arial" pitchFamily="34" charset="0"/>
            </a:rPr>
            <a:t> и общественные заметки в интернете</a:t>
          </a:r>
          <a:br>
            <a:rPr lang="ru-RU" dirty="0">
              <a:latin typeface="Arial" pitchFamily="34" charset="0"/>
              <a:cs typeface="Arial" pitchFamily="34" charset="0"/>
            </a:rPr>
          </a:br>
          <a:r>
            <a:rPr lang="ru-RU" dirty="0">
              <a:latin typeface="Arial" pitchFamily="34" charset="0"/>
              <a:cs typeface="Arial" pitchFamily="34" charset="0"/>
            </a:rPr>
            <a:t> и печатных изданиях</a:t>
          </a:r>
        </a:p>
      </dgm:t>
    </dgm:pt>
    <dgm:pt modelId="{094CECA8-8A02-4D81-8828-99240CB38008}" type="parTrans" cxnId="{E1989C22-8CC8-4C2A-9258-B2CB67A93409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A17945D9-C893-4BAB-A5DD-2DB9C49D8FD6}" type="sibTrans" cxnId="{E1989C22-8CC8-4C2A-9258-B2CB67A93409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CE8B58BE-2A72-41FC-8AFC-EBEC5361D0FE}">
      <dgm:prSet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Деловые</a:t>
          </a:r>
        </a:p>
      </dgm:t>
    </dgm:pt>
    <dgm:pt modelId="{A7D1F363-C538-40BF-8862-F7B4F1C64139}" type="parTrans" cxnId="{29A4CF10-5133-4703-834E-75B57A04578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FB3B71D8-9FE8-4FD6-BD53-CB67BEC5BFD0}" type="sibTrans" cxnId="{29A4CF10-5133-4703-834E-75B57A04578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5C2EE7AE-637C-4A74-B448-B2507313E8DC}">
      <dgm:prSet/>
      <dgm:spPr/>
      <dgm:t>
        <a:bodyPr/>
        <a:lstStyle/>
        <a:p>
          <a:r>
            <a:rPr lang="ru-RU" dirty="0">
              <a:latin typeface="Arial" pitchFamily="34" charset="0"/>
              <a:cs typeface="Arial" pitchFamily="34" charset="0"/>
            </a:rPr>
            <a:t>Текст, чтобы выполнить безотлагательное дело: найти объявление</a:t>
          </a:r>
          <a:br>
            <a:rPr lang="ru-RU" dirty="0">
              <a:latin typeface="Arial" pitchFamily="34" charset="0"/>
              <a:cs typeface="Arial" pitchFamily="34" charset="0"/>
            </a:rPr>
          </a:br>
          <a:r>
            <a:rPr lang="ru-RU" dirty="0">
              <a:latin typeface="Arial" pitchFamily="34" charset="0"/>
              <a:cs typeface="Arial" pitchFamily="34" charset="0"/>
            </a:rPr>
            <a:t> о работе в газете или интернете; инструкция, чтобы приступить</a:t>
          </a:r>
          <a:r>
            <a:rPr lang="en-US" dirty="0">
              <a:latin typeface="Arial" pitchFamily="34" charset="0"/>
              <a:cs typeface="Arial" pitchFamily="34" charset="0"/>
            </a:rPr>
            <a:t/>
          </a:r>
          <a:br>
            <a:rPr lang="en-US" dirty="0">
              <a:latin typeface="Arial" pitchFamily="34" charset="0"/>
              <a:cs typeface="Arial" pitchFamily="34" charset="0"/>
            </a:rPr>
          </a:br>
          <a:r>
            <a:rPr lang="ru-RU" dirty="0">
              <a:latin typeface="Arial" pitchFamily="34" charset="0"/>
              <a:cs typeface="Arial" pitchFamily="34" charset="0"/>
            </a:rPr>
            <a:t>к работе. Такие тексты оценивают готовность молодых людей успешно работать после школы, применять свои знания в жизни</a:t>
          </a:r>
        </a:p>
      </dgm:t>
    </dgm:pt>
    <dgm:pt modelId="{ED26825E-C43A-4B7F-9EDA-B2EAD888A197}" type="parTrans" cxnId="{3E866EB1-9C13-4E38-85AB-C46CFD511621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BD786E5-C485-4740-8021-8ACB416AB472}" type="sibTrans" cxnId="{3E866EB1-9C13-4E38-85AB-C46CFD511621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CF73C3A-175A-43D9-A89D-2D1ED3405E66}" type="pres">
      <dgm:prSet presAssocID="{0FA26432-4554-4658-8122-8C8A2D6CB58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D8DCD37-0A1B-46BA-BA98-FEE025D41E53}" type="pres">
      <dgm:prSet presAssocID="{214271D4-39FE-44B8-85F7-B0211B65ACD0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D84CC1-ECBD-4131-B8CF-5FB2754D5CB3}" type="pres">
      <dgm:prSet presAssocID="{214271D4-39FE-44B8-85F7-B0211B65ACD0}" presName="childTex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0D6E71-E467-4B8E-8BC0-F2569AB2C051}" type="pres">
      <dgm:prSet presAssocID="{1E1F8B4B-31C8-4E24-8ED7-00A14D15D339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6AF8D9-E3AD-487D-BE74-EA37F5C13D8B}" type="pres">
      <dgm:prSet presAssocID="{1E1F8B4B-31C8-4E24-8ED7-00A14D15D339}" presName="childTex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59E83C-0F79-454B-80A8-CD4ACB74AB23}" type="pres">
      <dgm:prSet presAssocID="{D56538BA-D063-407D-BC57-741AD9D9668D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4E79E6-97FA-41A5-BC1E-D8315677089E}" type="pres">
      <dgm:prSet presAssocID="{D56538BA-D063-407D-BC57-741AD9D9668D}" presName="childTex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127A1B-E056-494E-B71B-F134C244EE11}" type="pres">
      <dgm:prSet presAssocID="{CE8B58BE-2A72-41FC-8AFC-EBEC5361D0FE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B815E6-6006-436A-974E-8A520BEFA4C6}" type="pres">
      <dgm:prSet presAssocID="{CE8B58BE-2A72-41FC-8AFC-EBEC5361D0FE}" presName="childTex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C9B8989-7482-490E-83DC-E5B0D6DCD53D}" type="presOf" srcId="{1E1F8B4B-31C8-4E24-8ED7-00A14D15D339}" destId="{F20D6E71-E467-4B8E-8BC0-F2569AB2C051}" srcOrd="0" destOrd="0" presId="urn:microsoft.com/office/officeart/2005/8/layout/vList2"/>
    <dgm:cxn modelId="{78343C3F-06F4-4F51-9DD1-D68E802EBFB0}" type="presOf" srcId="{61E181D2-6EEE-4A94-9DF9-8070525070C1}" destId="{C36AF8D9-E3AD-487D-BE74-EA37F5C13D8B}" srcOrd="0" destOrd="0" presId="urn:microsoft.com/office/officeart/2005/8/layout/vList2"/>
    <dgm:cxn modelId="{B4A30146-8A65-4172-8B0C-35D761424444}" type="presOf" srcId="{D56538BA-D063-407D-BC57-741AD9D9668D}" destId="{DE59E83C-0F79-454B-80A8-CD4ACB74AB23}" srcOrd="0" destOrd="0" presId="urn:microsoft.com/office/officeart/2005/8/layout/vList2"/>
    <dgm:cxn modelId="{06B3D74A-7E80-4CB8-899A-CCF9310A4999}" type="presOf" srcId="{5C2EE7AE-637C-4A74-B448-B2507313E8DC}" destId="{ECB815E6-6006-436A-974E-8A520BEFA4C6}" srcOrd="0" destOrd="0" presId="urn:microsoft.com/office/officeart/2005/8/layout/vList2"/>
    <dgm:cxn modelId="{2BC19638-A830-4D82-9EAE-AE4851B5DAF0}" type="presOf" srcId="{A477835C-C596-4A81-942F-88D7BA582F12}" destId="{0D4E79E6-97FA-41A5-BC1E-D8315677089E}" srcOrd="0" destOrd="0" presId="urn:microsoft.com/office/officeart/2005/8/layout/vList2"/>
    <dgm:cxn modelId="{29A4CF10-5133-4703-834E-75B57A04578C}" srcId="{0FA26432-4554-4658-8122-8C8A2D6CB582}" destId="{CE8B58BE-2A72-41FC-8AFC-EBEC5361D0FE}" srcOrd="3" destOrd="0" parTransId="{A7D1F363-C538-40BF-8862-F7B4F1C64139}" sibTransId="{FB3B71D8-9FE8-4FD6-BD53-CB67BEC5BFD0}"/>
    <dgm:cxn modelId="{D8ECDD27-BE52-4E5D-856B-B9B2C4D22312}" srcId="{214271D4-39FE-44B8-85F7-B0211B65ACD0}" destId="{1D829A84-27B2-41A5-A715-0903F9E10441}" srcOrd="0" destOrd="0" parTransId="{4DDDF76C-1623-4210-9F72-8DED21C80B8C}" sibTransId="{56DEE0B7-1A8E-45A7-B5D1-75D2330917CE}"/>
    <dgm:cxn modelId="{252C41E5-E6D8-4BA9-A6E8-09E9B40B7E3D}" srcId="{0FA26432-4554-4658-8122-8C8A2D6CB582}" destId="{D56538BA-D063-407D-BC57-741AD9D9668D}" srcOrd="2" destOrd="0" parTransId="{E3BA77F3-2A76-4E09-9B1F-7BE3FD166FF1}" sibTransId="{4912A12C-49D0-4064-B749-7A9002E04F03}"/>
    <dgm:cxn modelId="{981BCDFB-C1BA-4428-9938-2DEACF0FE6B6}" type="presOf" srcId="{0FA26432-4554-4658-8122-8C8A2D6CB582}" destId="{DCF73C3A-175A-43D9-A89D-2D1ED3405E66}" srcOrd="0" destOrd="0" presId="urn:microsoft.com/office/officeart/2005/8/layout/vList2"/>
    <dgm:cxn modelId="{3C625498-F058-491A-BB29-A98557D5EE0B}" type="presOf" srcId="{214271D4-39FE-44B8-85F7-B0211B65ACD0}" destId="{3D8DCD37-0A1B-46BA-BA98-FEE025D41E53}" srcOrd="0" destOrd="0" presId="urn:microsoft.com/office/officeart/2005/8/layout/vList2"/>
    <dgm:cxn modelId="{F3A664B0-A85A-46D9-B610-AE77B9D00D21}" srcId="{0FA26432-4554-4658-8122-8C8A2D6CB582}" destId="{214271D4-39FE-44B8-85F7-B0211B65ACD0}" srcOrd="0" destOrd="0" parTransId="{115A223F-A2FB-4116-B1C1-A81A8BB0C261}" sibTransId="{0C5D6A47-224A-400F-8B93-302B04D369F1}"/>
    <dgm:cxn modelId="{A3A9D185-8B8D-4064-8BDD-B13C525B40A8}" type="presOf" srcId="{CE8B58BE-2A72-41FC-8AFC-EBEC5361D0FE}" destId="{6F127A1B-E056-494E-B71B-F134C244EE11}" srcOrd="0" destOrd="0" presId="urn:microsoft.com/office/officeart/2005/8/layout/vList2"/>
    <dgm:cxn modelId="{76532B81-061B-477C-ABC5-A87D79AB481B}" srcId="{1E1F8B4B-31C8-4E24-8ED7-00A14D15D339}" destId="{61E181D2-6EEE-4A94-9DF9-8070525070C1}" srcOrd="0" destOrd="0" parTransId="{ADB659C7-9C58-4CE1-92A7-AD461F960799}" sibTransId="{DAEC6209-419A-4554-B483-383204B2E80F}"/>
    <dgm:cxn modelId="{E1989C22-8CC8-4C2A-9258-B2CB67A93409}" srcId="{D56538BA-D063-407D-BC57-741AD9D9668D}" destId="{A477835C-C596-4A81-942F-88D7BA582F12}" srcOrd="0" destOrd="0" parTransId="{094CECA8-8A02-4D81-8828-99240CB38008}" sibTransId="{A17945D9-C893-4BAB-A5DD-2DB9C49D8FD6}"/>
    <dgm:cxn modelId="{3E866EB1-9C13-4E38-85AB-C46CFD511621}" srcId="{CE8B58BE-2A72-41FC-8AFC-EBEC5361D0FE}" destId="{5C2EE7AE-637C-4A74-B448-B2507313E8DC}" srcOrd="0" destOrd="0" parTransId="{ED26825E-C43A-4B7F-9EDA-B2EAD888A197}" sibTransId="{DBD786E5-C485-4740-8021-8ACB416AB472}"/>
    <dgm:cxn modelId="{344AE4BA-45F9-40C7-B085-6CAF3EC094AD}" srcId="{0FA26432-4554-4658-8122-8C8A2D6CB582}" destId="{1E1F8B4B-31C8-4E24-8ED7-00A14D15D339}" srcOrd="1" destOrd="0" parTransId="{EC5FE418-8230-47F3-AA3C-6BF00D29C561}" sibTransId="{7C3C5578-40AC-4261-80F8-FFEA16DC8A0F}"/>
    <dgm:cxn modelId="{0E0A84A3-4C99-4453-975F-D0DC730D0081}" type="presOf" srcId="{1D829A84-27B2-41A5-A715-0903F9E10441}" destId="{32D84CC1-ECBD-4131-B8CF-5FB2754D5CB3}" srcOrd="0" destOrd="0" presId="urn:microsoft.com/office/officeart/2005/8/layout/vList2"/>
    <dgm:cxn modelId="{0DB58AD9-2868-4E58-8AAA-38A1E6ABC01D}" type="presParOf" srcId="{DCF73C3A-175A-43D9-A89D-2D1ED3405E66}" destId="{3D8DCD37-0A1B-46BA-BA98-FEE025D41E53}" srcOrd="0" destOrd="0" presId="urn:microsoft.com/office/officeart/2005/8/layout/vList2"/>
    <dgm:cxn modelId="{ACEA09B5-C99C-4315-A70B-F44C21C6EA73}" type="presParOf" srcId="{DCF73C3A-175A-43D9-A89D-2D1ED3405E66}" destId="{32D84CC1-ECBD-4131-B8CF-5FB2754D5CB3}" srcOrd="1" destOrd="0" presId="urn:microsoft.com/office/officeart/2005/8/layout/vList2"/>
    <dgm:cxn modelId="{A83E0670-A18B-48AD-B6EB-4A4265621A2F}" type="presParOf" srcId="{DCF73C3A-175A-43D9-A89D-2D1ED3405E66}" destId="{F20D6E71-E467-4B8E-8BC0-F2569AB2C051}" srcOrd="2" destOrd="0" presId="urn:microsoft.com/office/officeart/2005/8/layout/vList2"/>
    <dgm:cxn modelId="{267C8A0E-A512-4097-846F-E3D145997E59}" type="presParOf" srcId="{DCF73C3A-175A-43D9-A89D-2D1ED3405E66}" destId="{C36AF8D9-E3AD-487D-BE74-EA37F5C13D8B}" srcOrd="3" destOrd="0" presId="urn:microsoft.com/office/officeart/2005/8/layout/vList2"/>
    <dgm:cxn modelId="{250AA120-8329-4C07-85CB-A247BDD74614}" type="presParOf" srcId="{DCF73C3A-175A-43D9-A89D-2D1ED3405E66}" destId="{DE59E83C-0F79-454B-80A8-CD4ACB74AB23}" srcOrd="4" destOrd="0" presId="urn:microsoft.com/office/officeart/2005/8/layout/vList2"/>
    <dgm:cxn modelId="{BEFC4373-65B7-4ADE-8B9D-8DBF705FF80C}" type="presParOf" srcId="{DCF73C3A-175A-43D9-A89D-2D1ED3405E66}" destId="{0D4E79E6-97FA-41A5-BC1E-D8315677089E}" srcOrd="5" destOrd="0" presId="urn:microsoft.com/office/officeart/2005/8/layout/vList2"/>
    <dgm:cxn modelId="{5D618D91-67F7-487E-BE46-226E9782F912}" type="presParOf" srcId="{DCF73C3A-175A-43D9-A89D-2D1ED3405E66}" destId="{6F127A1B-E056-494E-B71B-F134C244EE11}" srcOrd="6" destOrd="0" presId="urn:microsoft.com/office/officeart/2005/8/layout/vList2"/>
    <dgm:cxn modelId="{0D0BBB36-E8F8-4BC9-A53C-9D863892ED3A}" type="presParOf" srcId="{DCF73C3A-175A-43D9-A89D-2D1ED3405E66}" destId="{ECB815E6-6006-436A-974E-8A520BEFA4C6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57284D2-9CA9-494E-91FE-B3EEA7648A81}" type="doc">
      <dgm:prSet loTypeId="urn:microsoft.com/office/officeart/2005/8/layout/list1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F5552D9F-F42B-4F06-9575-D7697FB077B4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Сплошные тексты</a:t>
          </a:r>
        </a:p>
      </dgm:t>
    </dgm:pt>
    <dgm:pt modelId="{F59E2506-AA06-4153-8E73-F7FB8564E3BC}" type="parTrans" cxnId="{EAF59BB3-AF17-43D3-9E8A-3685F5B5B35C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0C475C52-95D6-4836-85B7-C482EF93A791}" type="sibTrans" cxnId="{EAF59BB3-AF17-43D3-9E8A-3685F5B5B35C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6D77E4D4-5719-4AF2-9E77-7B27E295C595}">
      <dgm:prSet phldrT="[Текст]" custT="1"/>
      <dgm:spPr/>
      <dgm:t>
        <a:bodyPr/>
        <a:lstStyle/>
        <a:p>
          <a:r>
            <a:rPr lang="ru-RU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Несплошные</a:t>
          </a:r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 тексты</a:t>
          </a:r>
        </a:p>
      </dgm:t>
    </dgm:pt>
    <dgm:pt modelId="{563E5250-77BB-4AFE-A745-5C6625984DD7}" type="parTrans" cxnId="{6EA1188B-9F8A-4EDD-946E-223E4FD269EF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10294DD7-AB7E-48C8-9573-F492BE9843A1}" type="sibTrans" cxnId="{6EA1188B-9F8A-4EDD-946E-223E4FD269EF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B8F98B93-77D7-4B5E-8317-C7B23604E04E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Смешанные тексты</a:t>
          </a:r>
        </a:p>
      </dgm:t>
    </dgm:pt>
    <dgm:pt modelId="{CC998B2A-DD65-49B5-A820-C3CD95E238E1}" type="parTrans" cxnId="{108434F3-2275-475B-AB1C-9A64B2E654B1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A23EBB22-22A4-449B-94F7-F766EEEAB152}" type="sibTrans" cxnId="{108434F3-2275-475B-AB1C-9A64B2E654B1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3035C034-3B87-4052-9962-8FFE1BF21FED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Составные тексты</a:t>
          </a:r>
        </a:p>
      </dgm:t>
    </dgm:pt>
    <dgm:pt modelId="{83B93DA0-39F1-4CA9-907A-7CB19E4BC25A}" type="parTrans" cxnId="{BF345EA1-8F12-4280-82B7-DAC5952DC78C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07D97789-934E-43AD-B738-A75F0B7B8B25}" type="sibTrans" cxnId="{BF345EA1-8F12-4280-82B7-DAC5952DC78C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E968BD56-90CC-4A58-877A-0297618B18BF}">
      <dgm:prSet phldrT="[Текст]" custT="1"/>
      <dgm:spPr/>
      <dgm:t>
        <a:bodyPr/>
        <a:lstStyle/>
        <a:p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из абзацев, глав, книг, разделов. Например, газетные статьи, эссе, романы, короткие рассказы, отзывы и письма, в том числе в электронных книгах</a:t>
          </a:r>
        </a:p>
      </dgm:t>
    </dgm:pt>
    <dgm:pt modelId="{DECF14FA-7655-413D-B11A-68FB4F67FDE0}" type="parTrans" cxnId="{F07150B6-7F15-44D1-B5A1-735EB9A62D75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30CE7C86-9ECA-4ED9-AA2B-A738262F8400}" type="sibTrans" cxnId="{F07150B6-7F15-44D1-B5A1-735EB9A62D75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FF26D40B-CD6A-45C0-92B8-26726B721D8C}">
      <dgm:prSet phldrT="[Текст]" custT="1"/>
      <dgm:spPr/>
      <dgm:t>
        <a:bodyPr/>
        <a:lstStyle/>
        <a:p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списки, таблицы, графики, диаграммы, рекламные объявления, каталоги, индексы и формы для заполнения</a:t>
          </a:r>
        </a:p>
      </dgm:t>
    </dgm:pt>
    <dgm:pt modelId="{8DF8D618-FEB4-4B1C-BF8F-842E921036EF}" type="parTrans" cxnId="{E45C8C0F-9545-48E0-A048-E2197B07509C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80C0781A-41C8-4690-B400-B647F4988A47}" type="sibTrans" cxnId="{E45C8C0F-9545-48E0-A048-E2197B07509C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E63FE4CD-DEBA-4707-918D-D7DC0DC92471}">
      <dgm:prSet phldrT="[Текст]" custT="1"/>
      <dgm:spPr/>
      <dgm:t>
        <a:bodyPr/>
        <a:lstStyle/>
        <a:p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включают элементы сплошных и </a:t>
          </a:r>
          <a:r>
            <a:rPr lang="ru-RU" sz="18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несплошных</a:t>
          </a:r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форматов. </a:t>
          </a:r>
          <a:b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печатной среде – общий формат для журналов, справочников и отчетов. В цифровой среде – авторские </a:t>
          </a:r>
          <a:r>
            <a:rPr lang="ru-RU" sz="18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веб-страницы</a:t>
          </a:r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со списками, абзацами и графиками, сообщения электронной почты, чатов и форумов</a:t>
          </a:r>
        </a:p>
      </dgm:t>
    </dgm:pt>
    <dgm:pt modelId="{647A6FA7-3F5B-48E9-9C01-D47E97D76BEC}" type="parTrans" cxnId="{A6A8FD0E-F3C0-4AFE-AA28-340250761B0D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DEFA39F3-827C-4B6D-91F2-0C4F50B9AD0F}" type="sibTrans" cxnId="{A6A8FD0E-F3C0-4AFE-AA28-340250761B0D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62B9F8D6-0288-4C8D-8634-53F4B08FDBA3}">
      <dgm:prSet phldrT="[Текст]" custT="1"/>
      <dgm:spPr/>
      <dgm:t>
        <a:bodyPr/>
        <a:lstStyle/>
        <a:p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их авторы создают независимо друг от друга. Например, набор </a:t>
          </a:r>
          <a:r>
            <a:rPr lang="ru-RU" sz="18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веб-сайтов</a:t>
          </a:r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компаний, которые предлагают одну услугу или аналогичные товары</a:t>
          </a:r>
        </a:p>
      </dgm:t>
    </dgm:pt>
    <dgm:pt modelId="{06EFDD45-5834-4994-8113-108414407F50}" type="parTrans" cxnId="{4C218838-3407-41C6-B4D6-057458F0FC9D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52825050-CF0D-410E-AA89-E7E8B02BBBC6}" type="sibTrans" cxnId="{4C218838-3407-41C6-B4D6-057458F0FC9D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91CA189F-8779-4BCE-A6BD-4DB41ED63945}" type="pres">
      <dgm:prSet presAssocID="{657284D2-9CA9-494E-91FE-B3EEA7648A8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379ECC4-8EE3-4861-B965-32408E8DE1AB}" type="pres">
      <dgm:prSet presAssocID="{F5552D9F-F42B-4F06-9575-D7697FB077B4}" presName="parentLin" presStyleCnt="0"/>
      <dgm:spPr/>
    </dgm:pt>
    <dgm:pt modelId="{EAC577A2-0F7F-4911-96B5-432DC406EC61}" type="pres">
      <dgm:prSet presAssocID="{F5552D9F-F42B-4F06-9575-D7697FB077B4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D26A8B12-A6A0-4947-A948-DC1BC278BF0E}" type="pres">
      <dgm:prSet presAssocID="{F5552D9F-F42B-4F06-9575-D7697FB077B4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57FCC2-A8AA-443B-B574-8118565655E6}" type="pres">
      <dgm:prSet presAssocID="{F5552D9F-F42B-4F06-9575-D7697FB077B4}" presName="negativeSpace" presStyleCnt="0"/>
      <dgm:spPr/>
    </dgm:pt>
    <dgm:pt modelId="{6F1BED96-473E-46C1-961A-B94C1782C06C}" type="pres">
      <dgm:prSet presAssocID="{F5552D9F-F42B-4F06-9575-D7697FB077B4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5542E9-05EB-4208-828E-A8473A19ED29}" type="pres">
      <dgm:prSet presAssocID="{0C475C52-95D6-4836-85B7-C482EF93A791}" presName="spaceBetweenRectangles" presStyleCnt="0"/>
      <dgm:spPr/>
    </dgm:pt>
    <dgm:pt modelId="{4A1B31CD-120B-492A-8498-BC2225251D84}" type="pres">
      <dgm:prSet presAssocID="{6D77E4D4-5719-4AF2-9E77-7B27E295C595}" presName="parentLin" presStyleCnt="0"/>
      <dgm:spPr/>
    </dgm:pt>
    <dgm:pt modelId="{01B495F4-9E1C-4A53-90D1-8F166B1C5AE2}" type="pres">
      <dgm:prSet presAssocID="{6D77E4D4-5719-4AF2-9E77-7B27E295C595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71229171-2D3C-4F3C-B9F7-0CCF337BB195}" type="pres">
      <dgm:prSet presAssocID="{6D77E4D4-5719-4AF2-9E77-7B27E295C595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BF5FB8-2D6E-4432-BED2-ADDF67CE26C6}" type="pres">
      <dgm:prSet presAssocID="{6D77E4D4-5719-4AF2-9E77-7B27E295C595}" presName="negativeSpace" presStyleCnt="0"/>
      <dgm:spPr/>
    </dgm:pt>
    <dgm:pt modelId="{E0E03B3B-A5B3-4079-8052-5F9922836097}" type="pres">
      <dgm:prSet presAssocID="{6D77E4D4-5719-4AF2-9E77-7B27E295C595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47371B-A4F3-40EF-83AE-4ED553C46C37}" type="pres">
      <dgm:prSet presAssocID="{10294DD7-AB7E-48C8-9573-F492BE9843A1}" presName="spaceBetweenRectangles" presStyleCnt="0"/>
      <dgm:spPr/>
    </dgm:pt>
    <dgm:pt modelId="{E6D39796-6716-4085-8211-51AAAEC3B00D}" type="pres">
      <dgm:prSet presAssocID="{B8F98B93-77D7-4B5E-8317-C7B23604E04E}" presName="parentLin" presStyleCnt="0"/>
      <dgm:spPr/>
    </dgm:pt>
    <dgm:pt modelId="{4BF69FF6-6067-4C39-87C9-233B29BFC362}" type="pres">
      <dgm:prSet presAssocID="{B8F98B93-77D7-4B5E-8317-C7B23604E04E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40E2E09F-1913-42CB-9094-89DEB5827CFC}" type="pres">
      <dgm:prSet presAssocID="{B8F98B93-77D7-4B5E-8317-C7B23604E04E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039805-9F98-41FF-9200-D9561EF67418}" type="pres">
      <dgm:prSet presAssocID="{B8F98B93-77D7-4B5E-8317-C7B23604E04E}" presName="negativeSpace" presStyleCnt="0"/>
      <dgm:spPr/>
    </dgm:pt>
    <dgm:pt modelId="{6875056D-ED1D-486F-BA69-A5BD5585934F}" type="pres">
      <dgm:prSet presAssocID="{B8F98B93-77D7-4B5E-8317-C7B23604E04E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AAA30C-AAD5-4401-B448-EA98D89A134F}" type="pres">
      <dgm:prSet presAssocID="{A23EBB22-22A4-449B-94F7-F766EEEAB152}" presName="spaceBetweenRectangles" presStyleCnt="0"/>
      <dgm:spPr/>
    </dgm:pt>
    <dgm:pt modelId="{B3C157EF-BF2D-48E1-A8AD-54B5E28E9C5B}" type="pres">
      <dgm:prSet presAssocID="{3035C034-3B87-4052-9962-8FFE1BF21FED}" presName="parentLin" presStyleCnt="0"/>
      <dgm:spPr/>
    </dgm:pt>
    <dgm:pt modelId="{7CA070D4-E307-428F-8986-2EB6ECCEEE69}" type="pres">
      <dgm:prSet presAssocID="{3035C034-3B87-4052-9962-8FFE1BF21FED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2975ACDB-7344-4FCA-958A-CB1C9908C5AB}" type="pres">
      <dgm:prSet presAssocID="{3035C034-3B87-4052-9962-8FFE1BF21FED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4E4E78-1AAE-4C1C-A28F-2397BD59F7D2}" type="pres">
      <dgm:prSet presAssocID="{3035C034-3B87-4052-9962-8FFE1BF21FED}" presName="negativeSpace" presStyleCnt="0"/>
      <dgm:spPr/>
    </dgm:pt>
    <dgm:pt modelId="{3076308A-2282-4907-8FCF-5EB71C160227}" type="pres">
      <dgm:prSet presAssocID="{3035C034-3B87-4052-9962-8FFE1BF21FED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92ED810-2D6B-447D-B5EE-93134F9A7B19}" type="presOf" srcId="{F5552D9F-F42B-4F06-9575-D7697FB077B4}" destId="{EAC577A2-0F7F-4911-96B5-432DC406EC61}" srcOrd="0" destOrd="0" presId="urn:microsoft.com/office/officeart/2005/8/layout/list1"/>
    <dgm:cxn modelId="{F7562247-C82A-41C7-801E-61999A64FE74}" type="presOf" srcId="{657284D2-9CA9-494E-91FE-B3EEA7648A81}" destId="{91CA189F-8779-4BCE-A6BD-4DB41ED63945}" srcOrd="0" destOrd="0" presId="urn:microsoft.com/office/officeart/2005/8/layout/list1"/>
    <dgm:cxn modelId="{EAF59BB3-AF17-43D3-9E8A-3685F5B5B35C}" srcId="{657284D2-9CA9-494E-91FE-B3EEA7648A81}" destId="{F5552D9F-F42B-4F06-9575-D7697FB077B4}" srcOrd="0" destOrd="0" parTransId="{F59E2506-AA06-4153-8E73-F7FB8564E3BC}" sibTransId="{0C475C52-95D6-4836-85B7-C482EF93A791}"/>
    <dgm:cxn modelId="{EA235A1E-39A3-453B-B247-69993122A45F}" type="presOf" srcId="{6D77E4D4-5719-4AF2-9E77-7B27E295C595}" destId="{71229171-2D3C-4F3C-B9F7-0CCF337BB195}" srcOrd="1" destOrd="0" presId="urn:microsoft.com/office/officeart/2005/8/layout/list1"/>
    <dgm:cxn modelId="{A6A8FD0E-F3C0-4AFE-AA28-340250761B0D}" srcId="{B8F98B93-77D7-4B5E-8317-C7B23604E04E}" destId="{E63FE4CD-DEBA-4707-918D-D7DC0DC92471}" srcOrd="0" destOrd="0" parTransId="{647A6FA7-3F5B-48E9-9C01-D47E97D76BEC}" sibTransId="{DEFA39F3-827C-4B6D-91F2-0C4F50B9AD0F}"/>
    <dgm:cxn modelId="{499403B7-0DF4-4DD2-9466-C0C32D88580A}" type="presOf" srcId="{B8F98B93-77D7-4B5E-8317-C7B23604E04E}" destId="{40E2E09F-1913-42CB-9094-89DEB5827CFC}" srcOrd="1" destOrd="0" presId="urn:microsoft.com/office/officeart/2005/8/layout/list1"/>
    <dgm:cxn modelId="{F07150B6-7F15-44D1-B5A1-735EB9A62D75}" srcId="{F5552D9F-F42B-4F06-9575-D7697FB077B4}" destId="{E968BD56-90CC-4A58-877A-0297618B18BF}" srcOrd="0" destOrd="0" parTransId="{DECF14FA-7655-413D-B11A-68FB4F67FDE0}" sibTransId="{30CE7C86-9ECA-4ED9-AA2B-A738262F8400}"/>
    <dgm:cxn modelId="{B0047B42-5879-44FD-BCE2-60BE53E46C86}" type="presOf" srcId="{FF26D40B-CD6A-45C0-92B8-26726B721D8C}" destId="{E0E03B3B-A5B3-4079-8052-5F9922836097}" srcOrd="0" destOrd="0" presId="urn:microsoft.com/office/officeart/2005/8/layout/list1"/>
    <dgm:cxn modelId="{43F3CA1E-65C8-4258-AD1F-1E7005EC0A94}" type="presOf" srcId="{E63FE4CD-DEBA-4707-918D-D7DC0DC92471}" destId="{6875056D-ED1D-486F-BA69-A5BD5585934F}" srcOrd="0" destOrd="0" presId="urn:microsoft.com/office/officeart/2005/8/layout/list1"/>
    <dgm:cxn modelId="{BA5344EF-DD21-4B92-AAF3-D63D48DE1055}" type="presOf" srcId="{B8F98B93-77D7-4B5E-8317-C7B23604E04E}" destId="{4BF69FF6-6067-4C39-87C9-233B29BFC362}" srcOrd="0" destOrd="0" presId="urn:microsoft.com/office/officeart/2005/8/layout/list1"/>
    <dgm:cxn modelId="{108434F3-2275-475B-AB1C-9A64B2E654B1}" srcId="{657284D2-9CA9-494E-91FE-B3EEA7648A81}" destId="{B8F98B93-77D7-4B5E-8317-C7B23604E04E}" srcOrd="2" destOrd="0" parTransId="{CC998B2A-DD65-49B5-A820-C3CD95E238E1}" sibTransId="{A23EBB22-22A4-449B-94F7-F766EEEAB152}"/>
    <dgm:cxn modelId="{3753B596-00E4-48D9-85B1-0BD1E0C5C4A1}" type="presOf" srcId="{3035C034-3B87-4052-9962-8FFE1BF21FED}" destId="{7CA070D4-E307-428F-8986-2EB6ECCEEE69}" srcOrd="0" destOrd="0" presId="urn:microsoft.com/office/officeart/2005/8/layout/list1"/>
    <dgm:cxn modelId="{6EA1188B-9F8A-4EDD-946E-223E4FD269EF}" srcId="{657284D2-9CA9-494E-91FE-B3EEA7648A81}" destId="{6D77E4D4-5719-4AF2-9E77-7B27E295C595}" srcOrd="1" destOrd="0" parTransId="{563E5250-77BB-4AFE-A745-5C6625984DD7}" sibTransId="{10294DD7-AB7E-48C8-9573-F492BE9843A1}"/>
    <dgm:cxn modelId="{BF345EA1-8F12-4280-82B7-DAC5952DC78C}" srcId="{657284D2-9CA9-494E-91FE-B3EEA7648A81}" destId="{3035C034-3B87-4052-9962-8FFE1BF21FED}" srcOrd="3" destOrd="0" parTransId="{83B93DA0-39F1-4CA9-907A-7CB19E4BC25A}" sibTransId="{07D97789-934E-43AD-B738-A75F0B7B8B25}"/>
    <dgm:cxn modelId="{226BDB0D-6CA8-47D1-AFE9-B47E055CB5B1}" type="presOf" srcId="{E968BD56-90CC-4A58-877A-0297618B18BF}" destId="{6F1BED96-473E-46C1-961A-B94C1782C06C}" srcOrd="0" destOrd="0" presId="urn:microsoft.com/office/officeart/2005/8/layout/list1"/>
    <dgm:cxn modelId="{36EB865E-0116-4B16-B3C6-F8C784538828}" type="presOf" srcId="{6D77E4D4-5719-4AF2-9E77-7B27E295C595}" destId="{01B495F4-9E1C-4A53-90D1-8F166B1C5AE2}" srcOrd="0" destOrd="0" presId="urn:microsoft.com/office/officeart/2005/8/layout/list1"/>
    <dgm:cxn modelId="{DE37E79F-DADA-49A7-87CB-F06AF0158BC5}" type="presOf" srcId="{62B9F8D6-0288-4C8D-8634-53F4B08FDBA3}" destId="{3076308A-2282-4907-8FCF-5EB71C160227}" srcOrd="0" destOrd="0" presId="urn:microsoft.com/office/officeart/2005/8/layout/list1"/>
    <dgm:cxn modelId="{87A85FF5-9185-4BFE-BB32-A9316246F258}" type="presOf" srcId="{F5552D9F-F42B-4F06-9575-D7697FB077B4}" destId="{D26A8B12-A6A0-4947-A948-DC1BC278BF0E}" srcOrd="1" destOrd="0" presId="urn:microsoft.com/office/officeart/2005/8/layout/list1"/>
    <dgm:cxn modelId="{C0E51BEE-BAE8-44EF-B1D8-6A7F3FE74C8E}" type="presOf" srcId="{3035C034-3B87-4052-9962-8FFE1BF21FED}" destId="{2975ACDB-7344-4FCA-958A-CB1C9908C5AB}" srcOrd="1" destOrd="0" presId="urn:microsoft.com/office/officeart/2005/8/layout/list1"/>
    <dgm:cxn modelId="{4C218838-3407-41C6-B4D6-057458F0FC9D}" srcId="{3035C034-3B87-4052-9962-8FFE1BF21FED}" destId="{62B9F8D6-0288-4C8D-8634-53F4B08FDBA3}" srcOrd="0" destOrd="0" parTransId="{06EFDD45-5834-4994-8113-108414407F50}" sibTransId="{52825050-CF0D-410E-AA89-E7E8B02BBBC6}"/>
    <dgm:cxn modelId="{E45C8C0F-9545-48E0-A048-E2197B07509C}" srcId="{6D77E4D4-5719-4AF2-9E77-7B27E295C595}" destId="{FF26D40B-CD6A-45C0-92B8-26726B721D8C}" srcOrd="0" destOrd="0" parTransId="{8DF8D618-FEB4-4B1C-BF8F-842E921036EF}" sibTransId="{80C0781A-41C8-4690-B400-B647F4988A47}"/>
    <dgm:cxn modelId="{216CA307-270C-47E0-94BE-E95DAF74D79D}" type="presParOf" srcId="{91CA189F-8779-4BCE-A6BD-4DB41ED63945}" destId="{A379ECC4-8EE3-4861-B965-32408E8DE1AB}" srcOrd="0" destOrd="0" presId="urn:microsoft.com/office/officeart/2005/8/layout/list1"/>
    <dgm:cxn modelId="{A66ED390-33E2-4DB9-8487-ACC1F9C1F1CC}" type="presParOf" srcId="{A379ECC4-8EE3-4861-B965-32408E8DE1AB}" destId="{EAC577A2-0F7F-4911-96B5-432DC406EC61}" srcOrd="0" destOrd="0" presId="urn:microsoft.com/office/officeart/2005/8/layout/list1"/>
    <dgm:cxn modelId="{D1ED2A3A-FA22-446F-A269-1BDA4921CE70}" type="presParOf" srcId="{A379ECC4-8EE3-4861-B965-32408E8DE1AB}" destId="{D26A8B12-A6A0-4947-A948-DC1BC278BF0E}" srcOrd="1" destOrd="0" presId="urn:microsoft.com/office/officeart/2005/8/layout/list1"/>
    <dgm:cxn modelId="{129ED81B-DC11-440C-9F10-EF9657509549}" type="presParOf" srcId="{91CA189F-8779-4BCE-A6BD-4DB41ED63945}" destId="{4757FCC2-A8AA-443B-B574-8118565655E6}" srcOrd="1" destOrd="0" presId="urn:microsoft.com/office/officeart/2005/8/layout/list1"/>
    <dgm:cxn modelId="{2ABFBC6C-D517-417F-B27D-6BA37A34575F}" type="presParOf" srcId="{91CA189F-8779-4BCE-A6BD-4DB41ED63945}" destId="{6F1BED96-473E-46C1-961A-B94C1782C06C}" srcOrd="2" destOrd="0" presId="urn:microsoft.com/office/officeart/2005/8/layout/list1"/>
    <dgm:cxn modelId="{0CCE25A8-DF51-41E0-BBE2-C78F46C3AE5C}" type="presParOf" srcId="{91CA189F-8779-4BCE-A6BD-4DB41ED63945}" destId="{505542E9-05EB-4208-828E-A8473A19ED29}" srcOrd="3" destOrd="0" presId="urn:microsoft.com/office/officeart/2005/8/layout/list1"/>
    <dgm:cxn modelId="{B221F8E5-411B-48DC-BD9E-5EA97C99E818}" type="presParOf" srcId="{91CA189F-8779-4BCE-A6BD-4DB41ED63945}" destId="{4A1B31CD-120B-492A-8498-BC2225251D84}" srcOrd="4" destOrd="0" presId="urn:microsoft.com/office/officeart/2005/8/layout/list1"/>
    <dgm:cxn modelId="{95CC7B9D-55B0-4C92-B427-F5777DA9EE2D}" type="presParOf" srcId="{4A1B31CD-120B-492A-8498-BC2225251D84}" destId="{01B495F4-9E1C-4A53-90D1-8F166B1C5AE2}" srcOrd="0" destOrd="0" presId="urn:microsoft.com/office/officeart/2005/8/layout/list1"/>
    <dgm:cxn modelId="{4DCE9FCD-645E-4118-A8D1-89775A217D8F}" type="presParOf" srcId="{4A1B31CD-120B-492A-8498-BC2225251D84}" destId="{71229171-2D3C-4F3C-B9F7-0CCF337BB195}" srcOrd="1" destOrd="0" presId="urn:microsoft.com/office/officeart/2005/8/layout/list1"/>
    <dgm:cxn modelId="{D740AAE5-65F3-4A41-8552-67299CAB461F}" type="presParOf" srcId="{91CA189F-8779-4BCE-A6BD-4DB41ED63945}" destId="{A6BF5FB8-2D6E-4432-BED2-ADDF67CE26C6}" srcOrd="5" destOrd="0" presId="urn:microsoft.com/office/officeart/2005/8/layout/list1"/>
    <dgm:cxn modelId="{27965F50-5E50-4EF2-8B49-650681715E0D}" type="presParOf" srcId="{91CA189F-8779-4BCE-A6BD-4DB41ED63945}" destId="{E0E03B3B-A5B3-4079-8052-5F9922836097}" srcOrd="6" destOrd="0" presId="urn:microsoft.com/office/officeart/2005/8/layout/list1"/>
    <dgm:cxn modelId="{26378968-A569-409B-84E1-824C319E93BB}" type="presParOf" srcId="{91CA189F-8779-4BCE-A6BD-4DB41ED63945}" destId="{7447371B-A4F3-40EF-83AE-4ED553C46C37}" srcOrd="7" destOrd="0" presId="urn:microsoft.com/office/officeart/2005/8/layout/list1"/>
    <dgm:cxn modelId="{C1C983DD-5CE8-4EBE-B376-3ECC07B57E1D}" type="presParOf" srcId="{91CA189F-8779-4BCE-A6BD-4DB41ED63945}" destId="{E6D39796-6716-4085-8211-51AAAEC3B00D}" srcOrd="8" destOrd="0" presId="urn:microsoft.com/office/officeart/2005/8/layout/list1"/>
    <dgm:cxn modelId="{31D0A130-9E78-4B1C-8BD2-F43919EBA18B}" type="presParOf" srcId="{E6D39796-6716-4085-8211-51AAAEC3B00D}" destId="{4BF69FF6-6067-4C39-87C9-233B29BFC362}" srcOrd="0" destOrd="0" presId="urn:microsoft.com/office/officeart/2005/8/layout/list1"/>
    <dgm:cxn modelId="{0FCB658C-AD24-44EE-A762-248A9B32D762}" type="presParOf" srcId="{E6D39796-6716-4085-8211-51AAAEC3B00D}" destId="{40E2E09F-1913-42CB-9094-89DEB5827CFC}" srcOrd="1" destOrd="0" presId="urn:microsoft.com/office/officeart/2005/8/layout/list1"/>
    <dgm:cxn modelId="{94DC0676-3D4F-4100-B424-1F6BA54D77E3}" type="presParOf" srcId="{91CA189F-8779-4BCE-A6BD-4DB41ED63945}" destId="{08039805-9F98-41FF-9200-D9561EF67418}" srcOrd="9" destOrd="0" presId="urn:microsoft.com/office/officeart/2005/8/layout/list1"/>
    <dgm:cxn modelId="{DE7A9C4E-4BC0-4A1D-A208-76165A7E28CD}" type="presParOf" srcId="{91CA189F-8779-4BCE-A6BD-4DB41ED63945}" destId="{6875056D-ED1D-486F-BA69-A5BD5585934F}" srcOrd="10" destOrd="0" presId="urn:microsoft.com/office/officeart/2005/8/layout/list1"/>
    <dgm:cxn modelId="{42B635C4-F578-4FB2-9263-9E5CA55EEF37}" type="presParOf" srcId="{91CA189F-8779-4BCE-A6BD-4DB41ED63945}" destId="{61AAA30C-AAD5-4401-B448-EA98D89A134F}" srcOrd="11" destOrd="0" presId="urn:microsoft.com/office/officeart/2005/8/layout/list1"/>
    <dgm:cxn modelId="{7E696148-318E-441E-849A-0FAE95114E2B}" type="presParOf" srcId="{91CA189F-8779-4BCE-A6BD-4DB41ED63945}" destId="{B3C157EF-BF2D-48E1-A8AD-54B5E28E9C5B}" srcOrd="12" destOrd="0" presId="urn:microsoft.com/office/officeart/2005/8/layout/list1"/>
    <dgm:cxn modelId="{CEDF46E1-0FEE-43D4-AF04-F5276578023A}" type="presParOf" srcId="{B3C157EF-BF2D-48E1-A8AD-54B5E28E9C5B}" destId="{7CA070D4-E307-428F-8986-2EB6ECCEEE69}" srcOrd="0" destOrd="0" presId="urn:microsoft.com/office/officeart/2005/8/layout/list1"/>
    <dgm:cxn modelId="{51607674-C4E6-4FAE-B174-8B27E9FD7F72}" type="presParOf" srcId="{B3C157EF-BF2D-48E1-A8AD-54B5E28E9C5B}" destId="{2975ACDB-7344-4FCA-958A-CB1C9908C5AB}" srcOrd="1" destOrd="0" presId="urn:microsoft.com/office/officeart/2005/8/layout/list1"/>
    <dgm:cxn modelId="{B354BCD5-535F-44F0-A75D-CD0C75C422AE}" type="presParOf" srcId="{91CA189F-8779-4BCE-A6BD-4DB41ED63945}" destId="{A34E4E78-1AAE-4C1C-A28F-2397BD59F7D2}" srcOrd="13" destOrd="0" presId="urn:microsoft.com/office/officeart/2005/8/layout/list1"/>
    <dgm:cxn modelId="{995028CA-222C-4441-9FCF-8BDA4790BC67}" type="presParOf" srcId="{91CA189F-8779-4BCE-A6BD-4DB41ED63945}" destId="{3076308A-2282-4907-8FCF-5EB71C160227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CE1B574-D906-4A19-A3A0-789D3F0DB098}" type="doc">
      <dgm:prSet loTypeId="urn:microsoft.com/office/officeart/2005/8/layout/hierarchy3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1064DC70-AA60-40D9-BDB7-278FAE43FBEC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Описание</a:t>
          </a:r>
        </a:p>
      </dgm:t>
    </dgm:pt>
    <dgm:pt modelId="{041F03A6-CF08-492A-BC40-51B226A29D8D}" type="parTrans" cxnId="{108C5085-48C7-4427-BCD3-281E9F8FD440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DE7F3E2C-66D7-4034-B5F4-ED52B40F7F1C}" type="sibTrans" cxnId="{108C5085-48C7-4427-BCD3-281E9F8FD440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055414D1-3E55-4397-A6B6-718952775D00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Повествование</a:t>
          </a:r>
        </a:p>
      </dgm:t>
    </dgm:pt>
    <dgm:pt modelId="{E5DDA39F-3183-4DAC-90A7-6ECE84C34A7D}" type="parTrans" cxnId="{0267D1A0-532A-4C1A-ACB1-A0BF7472699F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88C850BD-AD3A-4B2E-AB74-727FE8FB1125}" type="sibTrans" cxnId="{0267D1A0-532A-4C1A-ACB1-A0BF7472699F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855A7F78-0DB1-4E61-9B51-CB4313728B69}">
      <dgm:prSet phldrT="[Текст]" custT="1"/>
      <dgm:spPr/>
      <dgm:t>
        <a:bodyPr/>
        <a:lstStyle/>
        <a:p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Про свойства предметов </a:t>
          </a:r>
          <a:b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во времени</a:t>
          </a:r>
        </a:p>
      </dgm:t>
    </dgm:pt>
    <dgm:pt modelId="{EEF7620B-889A-462B-8C79-BF709298AA49}" type="parTrans" cxnId="{543698AB-5230-4782-AD97-BD73037CE957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69028664-FD5A-4471-98BD-B95A7C22E2B5}" type="sibTrans" cxnId="{543698AB-5230-4782-AD97-BD73037CE957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C0935177-C0FF-438F-93C3-6515398F320D}">
      <dgm:prSet phldrT="[Текст]" custT="1"/>
      <dgm:spPr/>
      <dgm:t>
        <a:bodyPr/>
        <a:lstStyle/>
        <a:p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Роман, краткий рассказ, пьеса, сообщения в газете</a:t>
          </a:r>
        </a:p>
      </dgm:t>
    </dgm:pt>
    <dgm:pt modelId="{AE0A82DE-18DD-4EC8-85F5-7384CF4B67E1}" type="parTrans" cxnId="{7E42ED5B-6AD5-4399-A58E-68051AC717C8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4E2ED697-08EC-4F51-B950-ABC43003A524}" type="sibTrans" cxnId="{7E42ED5B-6AD5-4399-A58E-68051AC717C8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ED51A572-4A5F-4774-BB8E-48E0B6470D66}">
      <dgm:prSet phldrT="[Текст]" custT="1"/>
      <dgm:spPr/>
      <dgm:t>
        <a:bodyPr/>
        <a:lstStyle/>
        <a:p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Про свойства предметов </a:t>
          </a:r>
          <a:r>
            <a:rPr lang="en-US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/>
          </a:r>
          <a:br>
            <a:rPr lang="en-US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пространстве</a:t>
          </a:r>
        </a:p>
      </dgm:t>
    </dgm:pt>
    <dgm:pt modelId="{0009087E-7989-4749-90F1-DBA67BAE71CA}" type="parTrans" cxnId="{902D57E1-EFE7-4ED9-BDD9-B0AD2DC9EDAB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930B1E7B-3D28-4067-A7ED-99542DA9054A}" type="sibTrans" cxnId="{902D57E1-EFE7-4ED9-BDD9-B0AD2DC9EDAB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53244996-E84A-4E5F-BEF6-151E4D62FCB7}">
      <dgm:prSet phldrT="[Текст]" custT="1"/>
      <dgm:spPr/>
      <dgm:t>
        <a:bodyPr/>
        <a:lstStyle/>
        <a:p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книге </a:t>
          </a:r>
          <a:b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 путешествиях </a:t>
          </a:r>
          <a:r>
            <a:rPr lang="en-US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/>
          </a:r>
          <a:br>
            <a:rPr lang="en-US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или дневнике – </a:t>
          </a:r>
          <a:r>
            <a:rPr lang="en-US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/>
          </a:r>
          <a:br>
            <a:rPr lang="en-US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это описание места,</a:t>
          </a:r>
          <a:b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 также карта, </a:t>
          </a:r>
          <a:r>
            <a:rPr lang="ru-RU" sz="16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онлайн-расписание</a:t>
          </a:r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полетов</a:t>
          </a:r>
        </a:p>
      </dgm:t>
    </dgm:pt>
    <dgm:pt modelId="{BF346BC5-2286-4E4A-8741-6940703DFBF6}" type="parTrans" cxnId="{2E782C10-1662-46B1-A594-9AF882D4250B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D3B1B7F5-173A-4F10-B40A-7254FE46D6CA}" type="sibTrans" cxnId="{2E782C10-1662-46B1-A594-9AF882D4250B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E5AC6A83-357E-4586-8073-9437607CC4A5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Изложение</a:t>
          </a:r>
        </a:p>
      </dgm:t>
    </dgm:pt>
    <dgm:pt modelId="{62DC8BE5-B05E-4432-BB33-4B77FA17C1C9}" type="parTrans" cxnId="{07A73701-B787-4814-8AF3-9576A9B17C8E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A2FB007A-7774-4AAF-B473-074D2585D550}" type="sibTrans" cxnId="{07A73701-B787-4814-8AF3-9576A9B17C8E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1DB84729-10C4-4D0B-B2D6-EB8F2BF72B6F}">
      <dgm:prSet phldrT="[Текст]" custT="1"/>
      <dgm:spPr/>
      <dgm:t>
        <a:bodyPr/>
        <a:lstStyle/>
        <a:p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Информация представлена </a:t>
          </a:r>
          <a:b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как составные понятия</a:t>
          </a:r>
        </a:p>
      </dgm:t>
    </dgm:pt>
    <dgm:pt modelId="{5CB7A4AE-BAD3-42F1-8700-9D899BC6530E}" type="parTrans" cxnId="{83104AF8-C56D-4D1E-871A-991D66E11770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E9D5BB68-7B47-4EC9-96A3-8B3A41E76E2B}" type="sibTrans" cxnId="{83104AF8-C56D-4D1E-871A-991D66E11770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18CD472E-48F5-4561-9A0F-CC3737634769}">
      <dgm:prSet phldrT="[Текст]" custT="1"/>
      <dgm:spPr/>
      <dgm:t>
        <a:bodyPr/>
        <a:lstStyle/>
        <a:p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Эссе, график, демонстрирующий изменения </a:t>
          </a:r>
          <a:b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численности населения</a:t>
          </a:r>
        </a:p>
      </dgm:t>
    </dgm:pt>
    <dgm:pt modelId="{D4C556E1-1A0B-4620-B5EF-DEC74150A1EB}" type="parTrans" cxnId="{B6A8B9A1-5D5D-4D28-9575-3961836378B6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F8E1F8C4-4147-4612-9AF2-318D9D40A406}" type="sibTrans" cxnId="{B6A8B9A1-5D5D-4D28-9575-3961836378B6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A1069672-B7B1-4A1B-93AF-31C9D6F9FFAA}" type="pres">
      <dgm:prSet presAssocID="{5CE1B574-D906-4A19-A3A0-789D3F0DB09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E1D28EF-E899-41AD-864F-04A9FB398720}" type="pres">
      <dgm:prSet presAssocID="{1064DC70-AA60-40D9-BDB7-278FAE43FBEC}" presName="root" presStyleCnt="0"/>
      <dgm:spPr/>
    </dgm:pt>
    <dgm:pt modelId="{DA02284B-1527-4A04-875C-3BFFA48906EE}" type="pres">
      <dgm:prSet presAssocID="{1064DC70-AA60-40D9-BDB7-278FAE43FBEC}" presName="rootComposite" presStyleCnt="0"/>
      <dgm:spPr/>
    </dgm:pt>
    <dgm:pt modelId="{E0293045-8254-4EE4-8911-BDDE37AA4AE1}" type="pres">
      <dgm:prSet presAssocID="{1064DC70-AA60-40D9-BDB7-278FAE43FBEC}" presName="rootText" presStyleLbl="node1" presStyleIdx="0" presStyleCnt="3"/>
      <dgm:spPr/>
      <dgm:t>
        <a:bodyPr/>
        <a:lstStyle/>
        <a:p>
          <a:endParaRPr lang="ru-RU"/>
        </a:p>
      </dgm:t>
    </dgm:pt>
    <dgm:pt modelId="{40C5CCC5-5CEB-46A1-B8A0-8DA32DA70801}" type="pres">
      <dgm:prSet presAssocID="{1064DC70-AA60-40D9-BDB7-278FAE43FBEC}" presName="rootConnector" presStyleLbl="node1" presStyleIdx="0" presStyleCnt="3"/>
      <dgm:spPr/>
      <dgm:t>
        <a:bodyPr/>
        <a:lstStyle/>
        <a:p>
          <a:endParaRPr lang="ru-RU"/>
        </a:p>
      </dgm:t>
    </dgm:pt>
    <dgm:pt modelId="{A5C1D629-A784-4659-9ED7-83E60A2486D3}" type="pres">
      <dgm:prSet presAssocID="{1064DC70-AA60-40D9-BDB7-278FAE43FBEC}" presName="childShape" presStyleCnt="0"/>
      <dgm:spPr/>
    </dgm:pt>
    <dgm:pt modelId="{9C3066AE-932B-464E-8C77-158EEF8D9198}" type="pres">
      <dgm:prSet presAssocID="{0009087E-7989-4749-90F1-DBA67BAE71CA}" presName="Name13" presStyleLbl="parChTrans1D2" presStyleIdx="0" presStyleCnt="6"/>
      <dgm:spPr/>
      <dgm:t>
        <a:bodyPr/>
        <a:lstStyle/>
        <a:p>
          <a:endParaRPr lang="ru-RU"/>
        </a:p>
      </dgm:t>
    </dgm:pt>
    <dgm:pt modelId="{FF732A34-9D60-47CB-AD1F-B686D2075858}" type="pres">
      <dgm:prSet presAssocID="{ED51A572-4A5F-4774-BB8E-48E0B6470D66}" presName="childText" presStyleLbl="bgAcc1" presStyleIdx="0" presStyleCnt="6" custScaleX="119387" custScaleY="1169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43E2A1-301B-4BB5-8949-FFE369285CEF}" type="pres">
      <dgm:prSet presAssocID="{BF346BC5-2286-4E4A-8741-6940703DFBF6}" presName="Name13" presStyleLbl="parChTrans1D2" presStyleIdx="1" presStyleCnt="6"/>
      <dgm:spPr/>
      <dgm:t>
        <a:bodyPr/>
        <a:lstStyle/>
        <a:p>
          <a:endParaRPr lang="ru-RU"/>
        </a:p>
      </dgm:t>
    </dgm:pt>
    <dgm:pt modelId="{208F3B32-048B-4D2A-A819-8A39AB7BCA0A}" type="pres">
      <dgm:prSet presAssocID="{53244996-E84A-4E5F-BEF6-151E4D62FCB7}" presName="childText" presStyleLbl="bgAcc1" presStyleIdx="1" presStyleCnt="6" custScaleX="119387" custScaleY="1446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E6DD0E-CB8E-463C-8F1C-DCA4842630BD}" type="pres">
      <dgm:prSet presAssocID="{055414D1-3E55-4397-A6B6-718952775D00}" presName="root" presStyleCnt="0"/>
      <dgm:spPr/>
    </dgm:pt>
    <dgm:pt modelId="{63CF227C-3BCD-4B7A-8751-EA7AB65C2C4C}" type="pres">
      <dgm:prSet presAssocID="{055414D1-3E55-4397-A6B6-718952775D00}" presName="rootComposite" presStyleCnt="0"/>
      <dgm:spPr/>
    </dgm:pt>
    <dgm:pt modelId="{820F448B-1654-45E7-8955-0FCF7412D073}" type="pres">
      <dgm:prSet presAssocID="{055414D1-3E55-4397-A6B6-718952775D00}" presName="rootText" presStyleLbl="node1" presStyleIdx="1" presStyleCnt="3"/>
      <dgm:spPr/>
      <dgm:t>
        <a:bodyPr/>
        <a:lstStyle/>
        <a:p>
          <a:endParaRPr lang="ru-RU"/>
        </a:p>
      </dgm:t>
    </dgm:pt>
    <dgm:pt modelId="{7A7058FC-ED50-40B5-A8AA-08AB29F2A418}" type="pres">
      <dgm:prSet presAssocID="{055414D1-3E55-4397-A6B6-718952775D00}" presName="rootConnector" presStyleLbl="node1" presStyleIdx="1" presStyleCnt="3"/>
      <dgm:spPr/>
      <dgm:t>
        <a:bodyPr/>
        <a:lstStyle/>
        <a:p>
          <a:endParaRPr lang="ru-RU"/>
        </a:p>
      </dgm:t>
    </dgm:pt>
    <dgm:pt modelId="{47E53D53-2065-4C4D-AF87-2424B56DF4C9}" type="pres">
      <dgm:prSet presAssocID="{055414D1-3E55-4397-A6B6-718952775D00}" presName="childShape" presStyleCnt="0"/>
      <dgm:spPr/>
    </dgm:pt>
    <dgm:pt modelId="{BEEF2DBD-F75B-4186-8016-1968F4E21D98}" type="pres">
      <dgm:prSet presAssocID="{EEF7620B-889A-462B-8C79-BF709298AA49}" presName="Name13" presStyleLbl="parChTrans1D2" presStyleIdx="2" presStyleCnt="6"/>
      <dgm:spPr/>
      <dgm:t>
        <a:bodyPr/>
        <a:lstStyle/>
        <a:p>
          <a:endParaRPr lang="ru-RU"/>
        </a:p>
      </dgm:t>
    </dgm:pt>
    <dgm:pt modelId="{9836CD1A-DE73-4114-953F-25BD6C2251FA}" type="pres">
      <dgm:prSet presAssocID="{855A7F78-0DB1-4E61-9B51-CB4313728B69}" presName="childText" presStyleLbl="bgAcc1" presStyleIdx="2" presStyleCnt="6" custScaleX="119387" custScaleY="1169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4D8128-5757-4A36-8D92-8E4D9807BE95}" type="pres">
      <dgm:prSet presAssocID="{AE0A82DE-18DD-4EC8-85F5-7384CF4B67E1}" presName="Name13" presStyleLbl="parChTrans1D2" presStyleIdx="3" presStyleCnt="6"/>
      <dgm:spPr/>
      <dgm:t>
        <a:bodyPr/>
        <a:lstStyle/>
        <a:p>
          <a:endParaRPr lang="ru-RU"/>
        </a:p>
      </dgm:t>
    </dgm:pt>
    <dgm:pt modelId="{B281F201-965B-4C8C-9F08-04D3960DD3B3}" type="pres">
      <dgm:prSet presAssocID="{C0935177-C0FF-438F-93C3-6515398F320D}" presName="childText" presStyleLbl="bgAcc1" presStyleIdx="3" presStyleCnt="6" custScaleX="119387" custScaleY="1446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EE59B3-EA35-434A-9DE0-7FDF2EAF5F65}" type="pres">
      <dgm:prSet presAssocID="{E5AC6A83-357E-4586-8073-9437607CC4A5}" presName="root" presStyleCnt="0"/>
      <dgm:spPr/>
    </dgm:pt>
    <dgm:pt modelId="{455DDA1F-0C6E-49E2-BB83-A610C4F76A29}" type="pres">
      <dgm:prSet presAssocID="{E5AC6A83-357E-4586-8073-9437607CC4A5}" presName="rootComposite" presStyleCnt="0"/>
      <dgm:spPr/>
    </dgm:pt>
    <dgm:pt modelId="{FB72E04A-83A5-4A1B-A043-92BC4EBB3A53}" type="pres">
      <dgm:prSet presAssocID="{E5AC6A83-357E-4586-8073-9437607CC4A5}" presName="rootText" presStyleLbl="node1" presStyleIdx="2" presStyleCnt="3"/>
      <dgm:spPr/>
      <dgm:t>
        <a:bodyPr/>
        <a:lstStyle/>
        <a:p>
          <a:endParaRPr lang="ru-RU"/>
        </a:p>
      </dgm:t>
    </dgm:pt>
    <dgm:pt modelId="{B35B8B3C-51BD-4373-83EA-BB84D9121184}" type="pres">
      <dgm:prSet presAssocID="{E5AC6A83-357E-4586-8073-9437607CC4A5}" presName="rootConnector" presStyleLbl="node1" presStyleIdx="2" presStyleCnt="3"/>
      <dgm:spPr/>
      <dgm:t>
        <a:bodyPr/>
        <a:lstStyle/>
        <a:p>
          <a:endParaRPr lang="ru-RU"/>
        </a:p>
      </dgm:t>
    </dgm:pt>
    <dgm:pt modelId="{FFA56F2C-3AC2-4A23-A965-EC8069A73F23}" type="pres">
      <dgm:prSet presAssocID="{E5AC6A83-357E-4586-8073-9437607CC4A5}" presName="childShape" presStyleCnt="0"/>
      <dgm:spPr/>
    </dgm:pt>
    <dgm:pt modelId="{D6E33362-216B-46F1-A07A-1E644DD7E964}" type="pres">
      <dgm:prSet presAssocID="{5CB7A4AE-BAD3-42F1-8700-9D899BC6530E}" presName="Name13" presStyleLbl="parChTrans1D2" presStyleIdx="4" presStyleCnt="6"/>
      <dgm:spPr/>
      <dgm:t>
        <a:bodyPr/>
        <a:lstStyle/>
        <a:p>
          <a:endParaRPr lang="ru-RU"/>
        </a:p>
      </dgm:t>
    </dgm:pt>
    <dgm:pt modelId="{51F36273-5054-4393-B368-2F13246D444A}" type="pres">
      <dgm:prSet presAssocID="{1DB84729-10C4-4D0B-B2D6-EB8F2BF72B6F}" presName="childText" presStyleLbl="bgAcc1" presStyleIdx="4" presStyleCnt="6" custScaleX="119387" custScaleY="1169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59E893-EE74-4AD6-B390-73819E366185}" type="pres">
      <dgm:prSet presAssocID="{D4C556E1-1A0B-4620-B5EF-DEC74150A1EB}" presName="Name13" presStyleLbl="parChTrans1D2" presStyleIdx="5" presStyleCnt="6"/>
      <dgm:spPr/>
      <dgm:t>
        <a:bodyPr/>
        <a:lstStyle/>
        <a:p>
          <a:endParaRPr lang="ru-RU"/>
        </a:p>
      </dgm:t>
    </dgm:pt>
    <dgm:pt modelId="{BD234562-6303-48D7-A6EC-5DD204300AB2}" type="pres">
      <dgm:prSet presAssocID="{18CD472E-48F5-4561-9A0F-CC3737634769}" presName="childText" presStyleLbl="bgAcc1" presStyleIdx="5" presStyleCnt="6" custScaleX="119387" custScaleY="1446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3104AF8-C56D-4D1E-871A-991D66E11770}" srcId="{E5AC6A83-357E-4586-8073-9437607CC4A5}" destId="{1DB84729-10C4-4D0B-B2D6-EB8F2BF72B6F}" srcOrd="0" destOrd="0" parTransId="{5CB7A4AE-BAD3-42F1-8700-9D899BC6530E}" sibTransId="{E9D5BB68-7B47-4EC9-96A3-8B3A41E76E2B}"/>
    <dgm:cxn modelId="{142D3865-5809-4811-8713-D81AE78A17F9}" type="presOf" srcId="{5CB7A4AE-BAD3-42F1-8700-9D899BC6530E}" destId="{D6E33362-216B-46F1-A07A-1E644DD7E964}" srcOrd="0" destOrd="0" presId="urn:microsoft.com/office/officeart/2005/8/layout/hierarchy3"/>
    <dgm:cxn modelId="{543698AB-5230-4782-AD97-BD73037CE957}" srcId="{055414D1-3E55-4397-A6B6-718952775D00}" destId="{855A7F78-0DB1-4E61-9B51-CB4313728B69}" srcOrd="0" destOrd="0" parTransId="{EEF7620B-889A-462B-8C79-BF709298AA49}" sibTransId="{69028664-FD5A-4471-98BD-B95A7C22E2B5}"/>
    <dgm:cxn modelId="{465D583A-8CEB-40D0-B6BE-00EF048EA789}" type="presOf" srcId="{BF346BC5-2286-4E4A-8741-6940703DFBF6}" destId="{9B43E2A1-301B-4BB5-8949-FFE369285CEF}" srcOrd="0" destOrd="0" presId="urn:microsoft.com/office/officeart/2005/8/layout/hierarchy3"/>
    <dgm:cxn modelId="{39EAA083-C0E6-4DC3-9FA2-2C4B19309DFB}" type="presOf" srcId="{E5AC6A83-357E-4586-8073-9437607CC4A5}" destId="{B35B8B3C-51BD-4373-83EA-BB84D9121184}" srcOrd="1" destOrd="0" presId="urn:microsoft.com/office/officeart/2005/8/layout/hierarchy3"/>
    <dgm:cxn modelId="{108C5085-48C7-4427-BCD3-281E9F8FD440}" srcId="{5CE1B574-D906-4A19-A3A0-789D3F0DB098}" destId="{1064DC70-AA60-40D9-BDB7-278FAE43FBEC}" srcOrd="0" destOrd="0" parTransId="{041F03A6-CF08-492A-BC40-51B226A29D8D}" sibTransId="{DE7F3E2C-66D7-4034-B5F4-ED52B40F7F1C}"/>
    <dgm:cxn modelId="{893190AB-D30E-44DE-A4BB-32607E2EC565}" type="presOf" srcId="{18CD472E-48F5-4561-9A0F-CC3737634769}" destId="{BD234562-6303-48D7-A6EC-5DD204300AB2}" srcOrd="0" destOrd="0" presId="urn:microsoft.com/office/officeart/2005/8/layout/hierarchy3"/>
    <dgm:cxn modelId="{902D57E1-EFE7-4ED9-BDD9-B0AD2DC9EDAB}" srcId="{1064DC70-AA60-40D9-BDB7-278FAE43FBEC}" destId="{ED51A572-4A5F-4774-BB8E-48E0B6470D66}" srcOrd="0" destOrd="0" parTransId="{0009087E-7989-4749-90F1-DBA67BAE71CA}" sibTransId="{930B1E7B-3D28-4067-A7ED-99542DA9054A}"/>
    <dgm:cxn modelId="{9A4423F2-023E-43C1-8D7D-689F3A96A3B6}" type="presOf" srcId="{055414D1-3E55-4397-A6B6-718952775D00}" destId="{820F448B-1654-45E7-8955-0FCF7412D073}" srcOrd="0" destOrd="0" presId="urn:microsoft.com/office/officeart/2005/8/layout/hierarchy3"/>
    <dgm:cxn modelId="{FF4B12DA-2DFF-458E-8DCB-0ABA4A08191E}" type="presOf" srcId="{055414D1-3E55-4397-A6B6-718952775D00}" destId="{7A7058FC-ED50-40B5-A8AA-08AB29F2A418}" srcOrd="1" destOrd="0" presId="urn:microsoft.com/office/officeart/2005/8/layout/hierarchy3"/>
    <dgm:cxn modelId="{0267D1A0-532A-4C1A-ACB1-A0BF7472699F}" srcId="{5CE1B574-D906-4A19-A3A0-789D3F0DB098}" destId="{055414D1-3E55-4397-A6B6-718952775D00}" srcOrd="1" destOrd="0" parTransId="{E5DDA39F-3183-4DAC-90A7-6ECE84C34A7D}" sibTransId="{88C850BD-AD3A-4B2E-AB74-727FE8FB1125}"/>
    <dgm:cxn modelId="{51633E4E-AF38-4973-98F0-ACF002546A98}" type="presOf" srcId="{53244996-E84A-4E5F-BEF6-151E4D62FCB7}" destId="{208F3B32-048B-4D2A-A819-8A39AB7BCA0A}" srcOrd="0" destOrd="0" presId="urn:microsoft.com/office/officeart/2005/8/layout/hierarchy3"/>
    <dgm:cxn modelId="{137C9F75-C6FA-4D4B-A27F-69756F7C7C46}" type="presOf" srcId="{1064DC70-AA60-40D9-BDB7-278FAE43FBEC}" destId="{40C5CCC5-5CEB-46A1-B8A0-8DA32DA70801}" srcOrd="1" destOrd="0" presId="urn:microsoft.com/office/officeart/2005/8/layout/hierarchy3"/>
    <dgm:cxn modelId="{B6A8B9A1-5D5D-4D28-9575-3961836378B6}" srcId="{E5AC6A83-357E-4586-8073-9437607CC4A5}" destId="{18CD472E-48F5-4561-9A0F-CC3737634769}" srcOrd="1" destOrd="0" parTransId="{D4C556E1-1A0B-4620-B5EF-DEC74150A1EB}" sibTransId="{F8E1F8C4-4147-4612-9AF2-318D9D40A406}"/>
    <dgm:cxn modelId="{07A73701-B787-4814-8AF3-9576A9B17C8E}" srcId="{5CE1B574-D906-4A19-A3A0-789D3F0DB098}" destId="{E5AC6A83-357E-4586-8073-9437607CC4A5}" srcOrd="2" destOrd="0" parTransId="{62DC8BE5-B05E-4432-BB33-4B77FA17C1C9}" sibTransId="{A2FB007A-7774-4AAF-B473-074D2585D550}"/>
    <dgm:cxn modelId="{C13A9541-78B1-458E-90A1-A812ABC031DF}" type="presOf" srcId="{5CE1B574-D906-4A19-A3A0-789D3F0DB098}" destId="{A1069672-B7B1-4A1B-93AF-31C9D6F9FFAA}" srcOrd="0" destOrd="0" presId="urn:microsoft.com/office/officeart/2005/8/layout/hierarchy3"/>
    <dgm:cxn modelId="{2E782C10-1662-46B1-A594-9AF882D4250B}" srcId="{1064DC70-AA60-40D9-BDB7-278FAE43FBEC}" destId="{53244996-E84A-4E5F-BEF6-151E4D62FCB7}" srcOrd="1" destOrd="0" parTransId="{BF346BC5-2286-4E4A-8741-6940703DFBF6}" sibTransId="{D3B1B7F5-173A-4F10-B40A-7254FE46D6CA}"/>
    <dgm:cxn modelId="{0578A5A2-2F72-4BE3-86E5-689B9DDAED6F}" type="presOf" srcId="{1064DC70-AA60-40D9-BDB7-278FAE43FBEC}" destId="{E0293045-8254-4EE4-8911-BDDE37AA4AE1}" srcOrd="0" destOrd="0" presId="urn:microsoft.com/office/officeart/2005/8/layout/hierarchy3"/>
    <dgm:cxn modelId="{053D245E-931D-4C42-B3ED-E80693E2FD87}" type="presOf" srcId="{D4C556E1-1A0B-4620-B5EF-DEC74150A1EB}" destId="{8059E893-EE74-4AD6-B390-73819E366185}" srcOrd="0" destOrd="0" presId="urn:microsoft.com/office/officeart/2005/8/layout/hierarchy3"/>
    <dgm:cxn modelId="{858EAAF8-1AF9-46D7-8D17-BC649BFB1DC6}" type="presOf" srcId="{855A7F78-0DB1-4E61-9B51-CB4313728B69}" destId="{9836CD1A-DE73-4114-953F-25BD6C2251FA}" srcOrd="0" destOrd="0" presId="urn:microsoft.com/office/officeart/2005/8/layout/hierarchy3"/>
    <dgm:cxn modelId="{6277FECE-1DDF-4A3B-86F2-732BE83B5298}" type="presOf" srcId="{E5AC6A83-357E-4586-8073-9437607CC4A5}" destId="{FB72E04A-83A5-4A1B-A043-92BC4EBB3A53}" srcOrd="0" destOrd="0" presId="urn:microsoft.com/office/officeart/2005/8/layout/hierarchy3"/>
    <dgm:cxn modelId="{7E42ED5B-6AD5-4399-A58E-68051AC717C8}" srcId="{055414D1-3E55-4397-A6B6-718952775D00}" destId="{C0935177-C0FF-438F-93C3-6515398F320D}" srcOrd="1" destOrd="0" parTransId="{AE0A82DE-18DD-4EC8-85F5-7384CF4B67E1}" sibTransId="{4E2ED697-08EC-4F51-B950-ABC43003A524}"/>
    <dgm:cxn modelId="{7D3A55C5-1005-4FFF-8C84-0F22D53683C1}" type="presOf" srcId="{C0935177-C0FF-438F-93C3-6515398F320D}" destId="{B281F201-965B-4C8C-9F08-04D3960DD3B3}" srcOrd="0" destOrd="0" presId="urn:microsoft.com/office/officeart/2005/8/layout/hierarchy3"/>
    <dgm:cxn modelId="{E9CD4E51-5BA0-41A3-AD69-0E27F2206666}" type="presOf" srcId="{EEF7620B-889A-462B-8C79-BF709298AA49}" destId="{BEEF2DBD-F75B-4186-8016-1968F4E21D98}" srcOrd="0" destOrd="0" presId="urn:microsoft.com/office/officeart/2005/8/layout/hierarchy3"/>
    <dgm:cxn modelId="{E47CA009-EBB1-48DA-B45F-6697BFD22EBB}" type="presOf" srcId="{ED51A572-4A5F-4774-BB8E-48E0B6470D66}" destId="{FF732A34-9D60-47CB-AD1F-B686D2075858}" srcOrd="0" destOrd="0" presId="urn:microsoft.com/office/officeart/2005/8/layout/hierarchy3"/>
    <dgm:cxn modelId="{837D24E9-0626-456F-9A0E-5D68157EB083}" type="presOf" srcId="{0009087E-7989-4749-90F1-DBA67BAE71CA}" destId="{9C3066AE-932B-464E-8C77-158EEF8D9198}" srcOrd="0" destOrd="0" presId="urn:microsoft.com/office/officeart/2005/8/layout/hierarchy3"/>
    <dgm:cxn modelId="{9E921129-1A14-4ECE-B191-DF5B304101F3}" type="presOf" srcId="{1DB84729-10C4-4D0B-B2D6-EB8F2BF72B6F}" destId="{51F36273-5054-4393-B368-2F13246D444A}" srcOrd="0" destOrd="0" presId="urn:microsoft.com/office/officeart/2005/8/layout/hierarchy3"/>
    <dgm:cxn modelId="{74A373CE-34CC-452B-BAA3-C89C0038D194}" type="presOf" srcId="{AE0A82DE-18DD-4EC8-85F5-7384CF4B67E1}" destId="{D04D8128-5757-4A36-8D92-8E4D9807BE95}" srcOrd="0" destOrd="0" presId="urn:microsoft.com/office/officeart/2005/8/layout/hierarchy3"/>
    <dgm:cxn modelId="{D79F222D-6862-4204-944F-5CA3664A1F58}" type="presParOf" srcId="{A1069672-B7B1-4A1B-93AF-31C9D6F9FFAA}" destId="{9E1D28EF-E899-41AD-864F-04A9FB398720}" srcOrd="0" destOrd="0" presId="urn:microsoft.com/office/officeart/2005/8/layout/hierarchy3"/>
    <dgm:cxn modelId="{A43A0BF4-57BF-416F-810D-757F32E4DDA1}" type="presParOf" srcId="{9E1D28EF-E899-41AD-864F-04A9FB398720}" destId="{DA02284B-1527-4A04-875C-3BFFA48906EE}" srcOrd="0" destOrd="0" presId="urn:microsoft.com/office/officeart/2005/8/layout/hierarchy3"/>
    <dgm:cxn modelId="{D9948765-CD06-4D55-BABD-7F857B6C1AFC}" type="presParOf" srcId="{DA02284B-1527-4A04-875C-3BFFA48906EE}" destId="{E0293045-8254-4EE4-8911-BDDE37AA4AE1}" srcOrd="0" destOrd="0" presId="urn:microsoft.com/office/officeart/2005/8/layout/hierarchy3"/>
    <dgm:cxn modelId="{D1A51BA0-1D66-4FF4-9718-E1A2FD89F6F3}" type="presParOf" srcId="{DA02284B-1527-4A04-875C-3BFFA48906EE}" destId="{40C5CCC5-5CEB-46A1-B8A0-8DA32DA70801}" srcOrd="1" destOrd="0" presId="urn:microsoft.com/office/officeart/2005/8/layout/hierarchy3"/>
    <dgm:cxn modelId="{E41FA8CC-B8DE-4B6B-82B7-99E3F6443472}" type="presParOf" srcId="{9E1D28EF-E899-41AD-864F-04A9FB398720}" destId="{A5C1D629-A784-4659-9ED7-83E60A2486D3}" srcOrd="1" destOrd="0" presId="urn:microsoft.com/office/officeart/2005/8/layout/hierarchy3"/>
    <dgm:cxn modelId="{9070BD58-D3FC-4BAA-A176-46F2EA2861BD}" type="presParOf" srcId="{A5C1D629-A784-4659-9ED7-83E60A2486D3}" destId="{9C3066AE-932B-464E-8C77-158EEF8D9198}" srcOrd="0" destOrd="0" presId="urn:microsoft.com/office/officeart/2005/8/layout/hierarchy3"/>
    <dgm:cxn modelId="{59E2013F-61CF-4423-AFC2-7115027C289C}" type="presParOf" srcId="{A5C1D629-A784-4659-9ED7-83E60A2486D3}" destId="{FF732A34-9D60-47CB-AD1F-B686D2075858}" srcOrd="1" destOrd="0" presId="urn:microsoft.com/office/officeart/2005/8/layout/hierarchy3"/>
    <dgm:cxn modelId="{A5D2AE38-8229-4848-9CBB-29A51C9ADE23}" type="presParOf" srcId="{A5C1D629-A784-4659-9ED7-83E60A2486D3}" destId="{9B43E2A1-301B-4BB5-8949-FFE369285CEF}" srcOrd="2" destOrd="0" presId="urn:microsoft.com/office/officeart/2005/8/layout/hierarchy3"/>
    <dgm:cxn modelId="{CBDD4939-ADE2-4ADA-A78B-FAFE5A6D7975}" type="presParOf" srcId="{A5C1D629-A784-4659-9ED7-83E60A2486D3}" destId="{208F3B32-048B-4D2A-A819-8A39AB7BCA0A}" srcOrd="3" destOrd="0" presId="urn:microsoft.com/office/officeart/2005/8/layout/hierarchy3"/>
    <dgm:cxn modelId="{D1993630-0A13-458F-B766-4514B26774ED}" type="presParOf" srcId="{A1069672-B7B1-4A1B-93AF-31C9D6F9FFAA}" destId="{56E6DD0E-CB8E-463C-8F1C-DCA4842630BD}" srcOrd="1" destOrd="0" presId="urn:microsoft.com/office/officeart/2005/8/layout/hierarchy3"/>
    <dgm:cxn modelId="{6B95A5BC-C987-42EE-BF23-874B7C1A2D0E}" type="presParOf" srcId="{56E6DD0E-CB8E-463C-8F1C-DCA4842630BD}" destId="{63CF227C-3BCD-4B7A-8751-EA7AB65C2C4C}" srcOrd="0" destOrd="0" presId="urn:microsoft.com/office/officeart/2005/8/layout/hierarchy3"/>
    <dgm:cxn modelId="{DF3F693F-2F57-474A-BDC3-F57D02DB6CEF}" type="presParOf" srcId="{63CF227C-3BCD-4B7A-8751-EA7AB65C2C4C}" destId="{820F448B-1654-45E7-8955-0FCF7412D073}" srcOrd="0" destOrd="0" presId="urn:microsoft.com/office/officeart/2005/8/layout/hierarchy3"/>
    <dgm:cxn modelId="{505C8CAB-2B5C-4BAF-ABBC-B8D676F5F522}" type="presParOf" srcId="{63CF227C-3BCD-4B7A-8751-EA7AB65C2C4C}" destId="{7A7058FC-ED50-40B5-A8AA-08AB29F2A418}" srcOrd="1" destOrd="0" presId="urn:microsoft.com/office/officeart/2005/8/layout/hierarchy3"/>
    <dgm:cxn modelId="{BAFB8CE5-511E-436D-BCF1-FFB8ADB3FFE7}" type="presParOf" srcId="{56E6DD0E-CB8E-463C-8F1C-DCA4842630BD}" destId="{47E53D53-2065-4C4D-AF87-2424B56DF4C9}" srcOrd="1" destOrd="0" presId="urn:microsoft.com/office/officeart/2005/8/layout/hierarchy3"/>
    <dgm:cxn modelId="{A1707C0C-FC09-481E-9D40-C785BF5E68A8}" type="presParOf" srcId="{47E53D53-2065-4C4D-AF87-2424B56DF4C9}" destId="{BEEF2DBD-F75B-4186-8016-1968F4E21D98}" srcOrd="0" destOrd="0" presId="urn:microsoft.com/office/officeart/2005/8/layout/hierarchy3"/>
    <dgm:cxn modelId="{51214154-3950-444F-9688-47A8ADDD3C9F}" type="presParOf" srcId="{47E53D53-2065-4C4D-AF87-2424B56DF4C9}" destId="{9836CD1A-DE73-4114-953F-25BD6C2251FA}" srcOrd="1" destOrd="0" presId="urn:microsoft.com/office/officeart/2005/8/layout/hierarchy3"/>
    <dgm:cxn modelId="{0C2EFE7F-DA33-49CF-8856-6F374946F2FC}" type="presParOf" srcId="{47E53D53-2065-4C4D-AF87-2424B56DF4C9}" destId="{D04D8128-5757-4A36-8D92-8E4D9807BE95}" srcOrd="2" destOrd="0" presId="urn:microsoft.com/office/officeart/2005/8/layout/hierarchy3"/>
    <dgm:cxn modelId="{88587CBD-02B6-49D4-9203-C2A9924D6972}" type="presParOf" srcId="{47E53D53-2065-4C4D-AF87-2424B56DF4C9}" destId="{B281F201-965B-4C8C-9F08-04D3960DD3B3}" srcOrd="3" destOrd="0" presId="urn:microsoft.com/office/officeart/2005/8/layout/hierarchy3"/>
    <dgm:cxn modelId="{D26784A2-3479-480C-B123-55C90C02F161}" type="presParOf" srcId="{A1069672-B7B1-4A1B-93AF-31C9D6F9FFAA}" destId="{04EE59B3-EA35-434A-9DE0-7FDF2EAF5F65}" srcOrd="2" destOrd="0" presId="urn:microsoft.com/office/officeart/2005/8/layout/hierarchy3"/>
    <dgm:cxn modelId="{E66DEC53-0EB7-44F1-9480-944F8BF006A9}" type="presParOf" srcId="{04EE59B3-EA35-434A-9DE0-7FDF2EAF5F65}" destId="{455DDA1F-0C6E-49E2-BB83-A610C4F76A29}" srcOrd="0" destOrd="0" presId="urn:microsoft.com/office/officeart/2005/8/layout/hierarchy3"/>
    <dgm:cxn modelId="{C9727F64-E8CA-4EAA-8F3D-8F926152B3E4}" type="presParOf" srcId="{455DDA1F-0C6E-49E2-BB83-A610C4F76A29}" destId="{FB72E04A-83A5-4A1B-A043-92BC4EBB3A53}" srcOrd="0" destOrd="0" presId="urn:microsoft.com/office/officeart/2005/8/layout/hierarchy3"/>
    <dgm:cxn modelId="{40D6E883-FF9D-462B-B09C-6FD46AC11320}" type="presParOf" srcId="{455DDA1F-0C6E-49E2-BB83-A610C4F76A29}" destId="{B35B8B3C-51BD-4373-83EA-BB84D9121184}" srcOrd="1" destOrd="0" presId="urn:microsoft.com/office/officeart/2005/8/layout/hierarchy3"/>
    <dgm:cxn modelId="{1DC866AF-3CDF-41CF-B2EB-348C94DAB9C5}" type="presParOf" srcId="{04EE59B3-EA35-434A-9DE0-7FDF2EAF5F65}" destId="{FFA56F2C-3AC2-4A23-A965-EC8069A73F23}" srcOrd="1" destOrd="0" presId="urn:microsoft.com/office/officeart/2005/8/layout/hierarchy3"/>
    <dgm:cxn modelId="{3ADEB53F-850A-423B-861C-7FDBD4206354}" type="presParOf" srcId="{FFA56F2C-3AC2-4A23-A965-EC8069A73F23}" destId="{D6E33362-216B-46F1-A07A-1E644DD7E964}" srcOrd="0" destOrd="0" presId="urn:microsoft.com/office/officeart/2005/8/layout/hierarchy3"/>
    <dgm:cxn modelId="{A4655C04-F126-44AB-B832-5C70137F04E6}" type="presParOf" srcId="{FFA56F2C-3AC2-4A23-A965-EC8069A73F23}" destId="{51F36273-5054-4393-B368-2F13246D444A}" srcOrd="1" destOrd="0" presId="urn:microsoft.com/office/officeart/2005/8/layout/hierarchy3"/>
    <dgm:cxn modelId="{46F1A6A4-0FA3-4A15-8DFE-285DA4E36EE2}" type="presParOf" srcId="{FFA56F2C-3AC2-4A23-A965-EC8069A73F23}" destId="{8059E893-EE74-4AD6-B390-73819E366185}" srcOrd="2" destOrd="0" presId="urn:microsoft.com/office/officeart/2005/8/layout/hierarchy3"/>
    <dgm:cxn modelId="{C138D7AD-D328-4BC4-B7D2-00A388A77ECF}" type="presParOf" srcId="{FFA56F2C-3AC2-4A23-A965-EC8069A73F23}" destId="{BD234562-6303-48D7-A6EC-5DD204300AB2}" srcOrd="3" destOrd="0" presId="urn:microsoft.com/office/officeart/2005/8/layout/hierarchy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CE1B574-D906-4A19-A3A0-789D3F0DB098}" type="doc">
      <dgm:prSet loTypeId="urn:microsoft.com/office/officeart/2005/8/layout/hierarchy3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1064DC70-AA60-40D9-BDB7-278FAE43FBEC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Аргументация</a:t>
          </a:r>
        </a:p>
      </dgm:t>
    </dgm:pt>
    <dgm:pt modelId="{041F03A6-CF08-492A-BC40-51B226A29D8D}" type="parTrans" cxnId="{108C5085-48C7-4427-BCD3-281E9F8FD440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DE7F3E2C-66D7-4034-B5F4-ED52B40F7F1C}" type="sibTrans" cxnId="{108C5085-48C7-4427-BCD3-281E9F8FD440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055414D1-3E55-4397-A6B6-718952775D00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Инструкция</a:t>
          </a:r>
        </a:p>
      </dgm:t>
    </dgm:pt>
    <dgm:pt modelId="{E5DDA39F-3183-4DAC-90A7-6ECE84C34A7D}" type="parTrans" cxnId="{0267D1A0-532A-4C1A-ACB1-A0BF7472699F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88C850BD-AD3A-4B2E-AB74-727FE8FB1125}" type="sibTrans" cxnId="{0267D1A0-532A-4C1A-ACB1-A0BF7472699F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855A7F78-0DB1-4E61-9B51-CB4313728B69}">
      <dgm:prSet phldrT="[Текст]" custT="1"/>
      <dgm:spPr/>
      <dgm:t>
        <a:bodyPr/>
        <a:lstStyle/>
        <a:p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Текст </a:t>
          </a:r>
          <a:b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про действия</a:t>
          </a:r>
        </a:p>
      </dgm:t>
    </dgm:pt>
    <dgm:pt modelId="{EEF7620B-889A-462B-8C79-BF709298AA49}" type="parTrans" cxnId="{543698AB-5230-4782-AD97-BD73037CE957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69028664-FD5A-4471-98BD-B95A7C22E2B5}" type="sibTrans" cxnId="{543698AB-5230-4782-AD97-BD73037CE957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C0935177-C0FF-438F-93C3-6515398F320D}">
      <dgm:prSet phldrT="[Текст]" custT="1"/>
      <dgm:spPr/>
      <dgm:t>
        <a:bodyPr/>
        <a:lstStyle/>
        <a:p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Рецепт </a:t>
          </a:r>
          <a:r>
            <a:rPr lang="en-US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/>
          </a:r>
          <a:br>
            <a:rPr lang="en-US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или руководство </a:t>
          </a:r>
          <a:b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 работе </a:t>
          </a:r>
          <a:b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 программным обеспечением</a:t>
          </a:r>
        </a:p>
      </dgm:t>
    </dgm:pt>
    <dgm:pt modelId="{AE0A82DE-18DD-4EC8-85F5-7384CF4B67E1}" type="parTrans" cxnId="{7E42ED5B-6AD5-4399-A58E-68051AC717C8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4E2ED697-08EC-4F51-B950-ABC43003A524}" type="sibTrans" cxnId="{7E42ED5B-6AD5-4399-A58E-68051AC717C8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ED51A572-4A5F-4774-BB8E-48E0B6470D66}">
      <dgm:prSet phldrT="[Текст]" custT="1"/>
      <dgm:spPr/>
      <dgm:t>
        <a:bodyPr/>
        <a:lstStyle/>
        <a:p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Текст, </a:t>
          </a:r>
          <a:r>
            <a:rPr lang="en-US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/>
          </a:r>
          <a:br>
            <a:rPr lang="en-US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который показывает взаимоотношения</a:t>
          </a:r>
          <a:b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между понятиями или утверждениями</a:t>
          </a:r>
        </a:p>
      </dgm:t>
    </dgm:pt>
    <dgm:pt modelId="{0009087E-7989-4749-90F1-DBA67BAE71CA}" type="parTrans" cxnId="{902D57E1-EFE7-4ED9-BDD9-B0AD2DC9EDAB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930B1E7B-3D28-4067-A7ED-99542DA9054A}" type="sibTrans" cxnId="{902D57E1-EFE7-4ED9-BDD9-B0AD2DC9EDAB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53244996-E84A-4E5F-BEF6-151E4D62FCB7}">
      <dgm:prSet phldrT="[Текст]" custT="1"/>
      <dgm:spPr/>
      <dgm:t>
        <a:bodyPr/>
        <a:lstStyle/>
        <a:p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Письма к редактору, посты на форуме </a:t>
          </a:r>
          <a:b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отзывы о книге</a:t>
          </a:r>
          <a:b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или фильме </a:t>
          </a:r>
          <a:b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интернете</a:t>
          </a:r>
        </a:p>
      </dgm:t>
    </dgm:pt>
    <dgm:pt modelId="{BF346BC5-2286-4E4A-8741-6940703DFBF6}" type="parTrans" cxnId="{2E782C10-1662-46B1-A594-9AF882D4250B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D3B1B7F5-173A-4F10-B40A-7254FE46D6CA}" type="sibTrans" cxnId="{2E782C10-1662-46B1-A594-9AF882D4250B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E5AC6A83-357E-4586-8073-9437607CC4A5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Взаимодействие или сделка</a:t>
          </a:r>
        </a:p>
      </dgm:t>
    </dgm:pt>
    <dgm:pt modelId="{62DC8BE5-B05E-4432-BB33-4B77FA17C1C9}" type="parTrans" cxnId="{07A73701-B787-4814-8AF3-9576A9B17C8E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A2FB007A-7774-4AAF-B473-074D2585D550}" type="sibTrans" cxnId="{07A73701-B787-4814-8AF3-9576A9B17C8E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1DB84729-10C4-4D0B-B2D6-EB8F2BF72B6F}">
      <dgm:prSet phldrT="[Текст]" custT="1"/>
      <dgm:spPr/>
      <dgm:t>
        <a:bodyPr/>
        <a:lstStyle/>
        <a:p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Текст</a:t>
          </a:r>
          <a:b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про достижение</a:t>
          </a:r>
          <a:b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цели</a:t>
          </a:r>
        </a:p>
      </dgm:t>
    </dgm:pt>
    <dgm:pt modelId="{5CB7A4AE-BAD3-42F1-8700-9D899BC6530E}" type="parTrans" cxnId="{83104AF8-C56D-4D1E-871A-991D66E11770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E9D5BB68-7B47-4EC9-96A3-8B3A41E76E2B}" type="sibTrans" cxnId="{83104AF8-C56D-4D1E-871A-991D66E11770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18CD472E-48F5-4561-9A0F-CC3737634769}">
      <dgm:prSet phldrT="[Текст]" custT="1"/>
      <dgm:spPr/>
      <dgm:t>
        <a:bodyPr/>
        <a:lstStyle/>
        <a:p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Текст о том, </a:t>
          </a:r>
          <a:b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как исполнить просьбу</a:t>
          </a:r>
          <a:b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или организовать встречу</a:t>
          </a:r>
        </a:p>
      </dgm:t>
    </dgm:pt>
    <dgm:pt modelId="{D4C556E1-1A0B-4620-B5EF-DEC74150A1EB}" type="parTrans" cxnId="{B6A8B9A1-5D5D-4D28-9575-3961836378B6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F8E1F8C4-4147-4612-9AF2-318D9D40A406}" type="sibTrans" cxnId="{B6A8B9A1-5D5D-4D28-9575-3961836378B6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A1069672-B7B1-4A1B-93AF-31C9D6F9FFAA}" type="pres">
      <dgm:prSet presAssocID="{5CE1B574-D906-4A19-A3A0-789D3F0DB09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E1D28EF-E899-41AD-864F-04A9FB398720}" type="pres">
      <dgm:prSet presAssocID="{1064DC70-AA60-40D9-BDB7-278FAE43FBEC}" presName="root" presStyleCnt="0"/>
      <dgm:spPr/>
    </dgm:pt>
    <dgm:pt modelId="{DA02284B-1527-4A04-875C-3BFFA48906EE}" type="pres">
      <dgm:prSet presAssocID="{1064DC70-AA60-40D9-BDB7-278FAE43FBEC}" presName="rootComposite" presStyleCnt="0"/>
      <dgm:spPr/>
    </dgm:pt>
    <dgm:pt modelId="{E0293045-8254-4EE4-8911-BDDE37AA4AE1}" type="pres">
      <dgm:prSet presAssocID="{1064DC70-AA60-40D9-BDB7-278FAE43FBEC}" presName="rootText" presStyleLbl="node1" presStyleIdx="0" presStyleCnt="3"/>
      <dgm:spPr/>
      <dgm:t>
        <a:bodyPr/>
        <a:lstStyle/>
        <a:p>
          <a:endParaRPr lang="ru-RU"/>
        </a:p>
      </dgm:t>
    </dgm:pt>
    <dgm:pt modelId="{40C5CCC5-5CEB-46A1-B8A0-8DA32DA70801}" type="pres">
      <dgm:prSet presAssocID="{1064DC70-AA60-40D9-BDB7-278FAE43FBEC}" presName="rootConnector" presStyleLbl="node1" presStyleIdx="0" presStyleCnt="3"/>
      <dgm:spPr/>
      <dgm:t>
        <a:bodyPr/>
        <a:lstStyle/>
        <a:p>
          <a:endParaRPr lang="ru-RU"/>
        </a:p>
      </dgm:t>
    </dgm:pt>
    <dgm:pt modelId="{A5C1D629-A784-4659-9ED7-83E60A2486D3}" type="pres">
      <dgm:prSet presAssocID="{1064DC70-AA60-40D9-BDB7-278FAE43FBEC}" presName="childShape" presStyleCnt="0"/>
      <dgm:spPr/>
    </dgm:pt>
    <dgm:pt modelId="{9C3066AE-932B-464E-8C77-158EEF8D9198}" type="pres">
      <dgm:prSet presAssocID="{0009087E-7989-4749-90F1-DBA67BAE71CA}" presName="Name13" presStyleLbl="parChTrans1D2" presStyleIdx="0" presStyleCnt="6"/>
      <dgm:spPr/>
      <dgm:t>
        <a:bodyPr/>
        <a:lstStyle/>
        <a:p>
          <a:endParaRPr lang="ru-RU"/>
        </a:p>
      </dgm:t>
    </dgm:pt>
    <dgm:pt modelId="{FF732A34-9D60-47CB-AD1F-B686D2075858}" type="pres">
      <dgm:prSet presAssocID="{ED51A572-4A5F-4774-BB8E-48E0B6470D66}" presName="childText" presStyleLbl="bgAcc1" presStyleIdx="0" presStyleCnt="6" custScaleX="119387" custScaleY="1169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43E2A1-301B-4BB5-8949-FFE369285CEF}" type="pres">
      <dgm:prSet presAssocID="{BF346BC5-2286-4E4A-8741-6940703DFBF6}" presName="Name13" presStyleLbl="parChTrans1D2" presStyleIdx="1" presStyleCnt="6"/>
      <dgm:spPr/>
      <dgm:t>
        <a:bodyPr/>
        <a:lstStyle/>
        <a:p>
          <a:endParaRPr lang="ru-RU"/>
        </a:p>
      </dgm:t>
    </dgm:pt>
    <dgm:pt modelId="{208F3B32-048B-4D2A-A819-8A39AB7BCA0A}" type="pres">
      <dgm:prSet presAssocID="{53244996-E84A-4E5F-BEF6-151E4D62FCB7}" presName="childText" presStyleLbl="bgAcc1" presStyleIdx="1" presStyleCnt="6" custScaleX="119387" custScaleY="1446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E6DD0E-CB8E-463C-8F1C-DCA4842630BD}" type="pres">
      <dgm:prSet presAssocID="{055414D1-3E55-4397-A6B6-718952775D00}" presName="root" presStyleCnt="0"/>
      <dgm:spPr/>
    </dgm:pt>
    <dgm:pt modelId="{63CF227C-3BCD-4B7A-8751-EA7AB65C2C4C}" type="pres">
      <dgm:prSet presAssocID="{055414D1-3E55-4397-A6B6-718952775D00}" presName="rootComposite" presStyleCnt="0"/>
      <dgm:spPr/>
    </dgm:pt>
    <dgm:pt modelId="{820F448B-1654-45E7-8955-0FCF7412D073}" type="pres">
      <dgm:prSet presAssocID="{055414D1-3E55-4397-A6B6-718952775D00}" presName="rootText" presStyleLbl="node1" presStyleIdx="1" presStyleCnt="3"/>
      <dgm:spPr/>
      <dgm:t>
        <a:bodyPr/>
        <a:lstStyle/>
        <a:p>
          <a:endParaRPr lang="ru-RU"/>
        </a:p>
      </dgm:t>
    </dgm:pt>
    <dgm:pt modelId="{7A7058FC-ED50-40B5-A8AA-08AB29F2A418}" type="pres">
      <dgm:prSet presAssocID="{055414D1-3E55-4397-A6B6-718952775D00}" presName="rootConnector" presStyleLbl="node1" presStyleIdx="1" presStyleCnt="3"/>
      <dgm:spPr/>
      <dgm:t>
        <a:bodyPr/>
        <a:lstStyle/>
        <a:p>
          <a:endParaRPr lang="ru-RU"/>
        </a:p>
      </dgm:t>
    </dgm:pt>
    <dgm:pt modelId="{47E53D53-2065-4C4D-AF87-2424B56DF4C9}" type="pres">
      <dgm:prSet presAssocID="{055414D1-3E55-4397-A6B6-718952775D00}" presName="childShape" presStyleCnt="0"/>
      <dgm:spPr/>
    </dgm:pt>
    <dgm:pt modelId="{BEEF2DBD-F75B-4186-8016-1968F4E21D98}" type="pres">
      <dgm:prSet presAssocID="{EEF7620B-889A-462B-8C79-BF709298AA49}" presName="Name13" presStyleLbl="parChTrans1D2" presStyleIdx="2" presStyleCnt="6"/>
      <dgm:spPr/>
      <dgm:t>
        <a:bodyPr/>
        <a:lstStyle/>
        <a:p>
          <a:endParaRPr lang="ru-RU"/>
        </a:p>
      </dgm:t>
    </dgm:pt>
    <dgm:pt modelId="{9836CD1A-DE73-4114-953F-25BD6C2251FA}" type="pres">
      <dgm:prSet presAssocID="{855A7F78-0DB1-4E61-9B51-CB4313728B69}" presName="childText" presStyleLbl="bgAcc1" presStyleIdx="2" presStyleCnt="6" custScaleX="119387" custScaleY="1169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4D8128-5757-4A36-8D92-8E4D9807BE95}" type="pres">
      <dgm:prSet presAssocID="{AE0A82DE-18DD-4EC8-85F5-7384CF4B67E1}" presName="Name13" presStyleLbl="parChTrans1D2" presStyleIdx="3" presStyleCnt="6"/>
      <dgm:spPr/>
      <dgm:t>
        <a:bodyPr/>
        <a:lstStyle/>
        <a:p>
          <a:endParaRPr lang="ru-RU"/>
        </a:p>
      </dgm:t>
    </dgm:pt>
    <dgm:pt modelId="{B281F201-965B-4C8C-9F08-04D3960DD3B3}" type="pres">
      <dgm:prSet presAssocID="{C0935177-C0FF-438F-93C3-6515398F320D}" presName="childText" presStyleLbl="bgAcc1" presStyleIdx="3" presStyleCnt="6" custScaleX="119387" custScaleY="1446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EE59B3-EA35-434A-9DE0-7FDF2EAF5F65}" type="pres">
      <dgm:prSet presAssocID="{E5AC6A83-357E-4586-8073-9437607CC4A5}" presName="root" presStyleCnt="0"/>
      <dgm:spPr/>
    </dgm:pt>
    <dgm:pt modelId="{455DDA1F-0C6E-49E2-BB83-A610C4F76A29}" type="pres">
      <dgm:prSet presAssocID="{E5AC6A83-357E-4586-8073-9437607CC4A5}" presName="rootComposite" presStyleCnt="0"/>
      <dgm:spPr/>
    </dgm:pt>
    <dgm:pt modelId="{FB72E04A-83A5-4A1B-A043-92BC4EBB3A53}" type="pres">
      <dgm:prSet presAssocID="{E5AC6A83-357E-4586-8073-9437607CC4A5}" presName="rootText" presStyleLbl="node1" presStyleIdx="2" presStyleCnt="3"/>
      <dgm:spPr/>
      <dgm:t>
        <a:bodyPr/>
        <a:lstStyle/>
        <a:p>
          <a:endParaRPr lang="ru-RU"/>
        </a:p>
      </dgm:t>
    </dgm:pt>
    <dgm:pt modelId="{B35B8B3C-51BD-4373-83EA-BB84D9121184}" type="pres">
      <dgm:prSet presAssocID="{E5AC6A83-357E-4586-8073-9437607CC4A5}" presName="rootConnector" presStyleLbl="node1" presStyleIdx="2" presStyleCnt="3"/>
      <dgm:spPr/>
      <dgm:t>
        <a:bodyPr/>
        <a:lstStyle/>
        <a:p>
          <a:endParaRPr lang="ru-RU"/>
        </a:p>
      </dgm:t>
    </dgm:pt>
    <dgm:pt modelId="{FFA56F2C-3AC2-4A23-A965-EC8069A73F23}" type="pres">
      <dgm:prSet presAssocID="{E5AC6A83-357E-4586-8073-9437607CC4A5}" presName="childShape" presStyleCnt="0"/>
      <dgm:spPr/>
    </dgm:pt>
    <dgm:pt modelId="{D6E33362-216B-46F1-A07A-1E644DD7E964}" type="pres">
      <dgm:prSet presAssocID="{5CB7A4AE-BAD3-42F1-8700-9D899BC6530E}" presName="Name13" presStyleLbl="parChTrans1D2" presStyleIdx="4" presStyleCnt="6"/>
      <dgm:spPr/>
      <dgm:t>
        <a:bodyPr/>
        <a:lstStyle/>
        <a:p>
          <a:endParaRPr lang="ru-RU"/>
        </a:p>
      </dgm:t>
    </dgm:pt>
    <dgm:pt modelId="{51F36273-5054-4393-B368-2F13246D444A}" type="pres">
      <dgm:prSet presAssocID="{1DB84729-10C4-4D0B-B2D6-EB8F2BF72B6F}" presName="childText" presStyleLbl="bgAcc1" presStyleIdx="4" presStyleCnt="6" custScaleX="119387" custScaleY="1169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59E893-EE74-4AD6-B390-73819E366185}" type="pres">
      <dgm:prSet presAssocID="{D4C556E1-1A0B-4620-B5EF-DEC74150A1EB}" presName="Name13" presStyleLbl="parChTrans1D2" presStyleIdx="5" presStyleCnt="6"/>
      <dgm:spPr/>
      <dgm:t>
        <a:bodyPr/>
        <a:lstStyle/>
        <a:p>
          <a:endParaRPr lang="ru-RU"/>
        </a:p>
      </dgm:t>
    </dgm:pt>
    <dgm:pt modelId="{BD234562-6303-48D7-A6EC-5DD204300AB2}" type="pres">
      <dgm:prSet presAssocID="{18CD472E-48F5-4561-9A0F-CC3737634769}" presName="childText" presStyleLbl="bgAcc1" presStyleIdx="5" presStyleCnt="6" custScaleX="119387" custScaleY="1446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3104AF8-C56D-4D1E-871A-991D66E11770}" srcId="{E5AC6A83-357E-4586-8073-9437607CC4A5}" destId="{1DB84729-10C4-4D0B-B2D6-EB8F2BF72B6F}" srcOrd="0" destOrd="0" parTransId="{5CB7A4AE-BAD3-42F1-8700-9D899BC6530E}" sibTransId="{E9D5BB68-7B47-4EC9-96A3-8B3A41E76E2B}"/>
    <dgm:cxn modelId="{B6A8B9A1-5D5D-4D28-9575-3961836378B6}" srcId="{E5AC6A83-357E-4586-8073-9437607CC4A5}" destId="{18CD472E-48F5-4561-9A0F-CC3737634769}" srcOrd="1" destOrd="0" parTransId="{D4C556E1-1A0B-4620-B5EF-DEC74150A1EB}" sibTransId="{F8E1F8C4-4147-4612-9AF2-318D9D40A406}"/>
    <dgm:cxn modelId="{67F47E18-280B-4346-B92E-670D7864C9F5}" type="presOf" srcId="{5CB7A4AE-BAD3-42F1-8700-9D899BC6530E}" destId="{D6E33362-216B-46F1-A07A-1E644DD7E964}" srcOrd="0" destOrd="0" presId="urn:microsoft.com/office/officeart/2005/8/layout/hierarchy3"/>
    <dgm:cxn modelId="{B91431F5-3C6B-4C61-A9F8-B6F8C2E52BAF}" type="presOf" srcId="{5CE1B574-D906-4A19-A3A0-789D3F0DB098}" destId="{A1069672-B7B1-4A1B-93AF-31C9D6F9FFAA}" srcOrd="0" destOrd="0" presId="urn:microsoft.com/office/officeart/2005/8/layout/hierarchy3"/>
    <dgm:cxn modelId="{07A73701-B787-4814-8AF3-9576A9B17C8E}" srcId="{5CE1B574-D906-4A19-A3A0-789D3F0DB098}" destId="{E5AC6A83-357E-4586-8073-9437607CC4A5}" srcOrd="2" destOrd="0" parTransId="{62DC8BE5-B05E-4432-BB33-4B77FA17C1C9}" sibTransId="{A2FB007A-7774-4AAF-B473-074D2585D550}"/>
    <dgm:cxn modelId="{5D86F361-759D-4D1B-98AF-80C51889D982}" type="presOf" srcId="{53244996-E84A-4E5F-BEF6-151E4D62FCB7}" destId="{208F3B32-048B-4D2A-A819-8A39AB7BCA0A}" srcOrd="0" destOrd="0" presId="urn:microsoft.com/office/officeart/2005/8/layout/hierarchy3"/>
    <dgm:cxn modelId="{DDC3BDD1-2011-4F30-A863-7A46D83A69BD}" type="presOf" srcId="{855A7F78-0DB1-4E61-9B51-CB4313728B69}" destId="{9836CD1A-DE73-4114-953F-25BD6C2251FA}" srcOrd="0" destOrd="0" presId="urn:microsoft.com/office/officeart/2005/8/layout/hierarchy3"/>
    <dgm:cxn modelId="{C662ADB4-3383-4F59-ADE3-078CB23668D0}" type="presOf" srcId="{055414D1-3E55-4397-A6B6-718952775D00}" destId="{7A7058FC-ED50-40B5-A8AA-08AB29F2A418}" srcOrd="1" destOrd="0" presId="urn:microsoft.com/office/officeart/2005/8/layout/hierarchy3"/>
    <dgm:cxn modelId="{F1465F83-112C-4B9F-9BDF-90878916D328}" type="presOf" srcId="{1DB84729-10C4-4D0B-B2D6-EB8F2BF72B6F}" destId="{51F36273-5054-4393-B368-2F13246D444A}" srcOrd="0" destOrd="0" presId="urn:microsoft.com/office/officeart/2005/8/layout/hierarchy3"/>
    <dgm:cxn modelId="{899BE785-DC07-4C9B-ADA7-32A4F7323850}" type="presOf" srcId="{0009087E-7989-4749-90F1-DBA67BAE71CA}" destId="{9C3066AE-932B-464E-8C77-158EEF8D9198}" srcOrd="0" destOrd="0" presId="urn:microsoft.com/office/officeart/2005/8/layout/hierarchy3"/>
    <dgm:cxn modelId="{0E09CA09-8499-4DEE-AA7E-119FE83B226A}" type="presOf" srcId="{E5AC6A83-357E-4586-8073-9437607CC4A5}" destId="{FB72E04A-83A5-4A1B-A043-92BC4EBB3A53}" srcOrd="0" destOrd="0" presId="urn:microsoft.com/office/officeart/2005/8/layout/hierarchy3"/>
    <dgm:cxn modelId="{108C5085-48C7-4427-BCD3-281E9F8FD440}" srcId="{5CE1B574-D906-4A19-A3A0-789D3F0DB098}" destId="{1064DC70-AA60-40D9-BDB7-278FAE43FBEC}" srcOrd="0" destOrd="0" parTransId="{041F03A6-CF08-492A-BC40-51B226A29D8D}" sibTransId="{DE7F3E2C-66D7-4034-B5F4-ED52B40F7F1C}"/>
    <dgm:cxn modelId="{18BEA69A-274E-42B5-9EAD-60A6E92F9EF2}" type="presOf" srcId="{EEF7620B-889A-462B-8C79-BF709298AA49}" destId="{BEEF2DBD-F75B-4186-8016-1968F4E21D98}" srcOrd="0" destOrd="0" presId="urn:microsoft.com/office/officeart/2005/8/layout/hierarchy3"/>
    <dgm:cxn modelId="{1065B29C-8478-421D-8F09-34F7D08658F9}" type="presOf" srcId="{BF346BC5-2286-4E4A-8741-6940703DFBF6}" destId="{9B43E2A1-301B-4BB5-8949-FFE369285CEF}" srcOrd="0" destOrd="0" presId="urn:microsoft.com/office/officeart/2005/8/layout/hierarchy3"/>
    <dgm:cxn modelId="{E14ECD4D-73A5-4D00-AE56-E1A73AD66ADF}" type="presOf" srcId="{D4C556E1-1A0B-4620-B5EF-DEC74150A1EB}" destId="{8059E893-EE74-4AD6-B390-73819E366185}" srcOrd="0" destOrd="0" presId="urn:microsoft.com/office/officeart/2005/8/layout/hierarchy3"/>
    <dgm:cxn modelId="{543698AB-5230-4782-AD97-BD73037CE957}" srcId="{055414D1-3E55-4397-A6B6-718952775D00}" destId="{855A7F78-0DB1-4E61-9B51-CB4313728B69}" srcOrd="0" destOrd="0" parTransId="{EEF7620B-889A-462B-8C79-BF709298AA49}" sibTransId="{69028664-FD5A-4471-98BD-B95A7C22E2B5}"/>
    <dgm:cxn modelId="{902D57E1-EFE7-4ED9-BDD9-B0AD2DC9EDAB}" srcId="{1064DC70-AA60-40D9-BDB7-278FAE43FBEC}" destId="{ED51A572-4A5F-4774-BB8E-48E0B6470D66}" srcOrd="0" destOrd="0" parTransId="{0009087E-7989-4749-90F1-DBA67BAE71CA}" sibTransId="{930B1E7B-3D28-4067-A7ED-99542DA9054A}"/>
    <dgm:cxn modelId="{4C75E8CF-C815-4689-9A36-E8D1FF6EA9AB}" type="presOf" srcId="{055414D1-3E55-4397-A6B6-718952775D00}" destId="{820F448B-1654-45E7-8955-0FCF7412D073}" srcOrd="0" destOrd="0" presId="urn:microsoft.com/office/officeart/2005/8/layout/hierarchy3"/>
    <dgm:cxn modelId="{6E1267F8-EAEE-437D-9A5D-9A2E23813C30}" type="presOf" srcId="{C0935177-C0FF-438F-93C3-6515398F320D}" destId="{B281F201-965B-4C8C-9F08-04D3960DD3B3}" srcOrd="0" destOrd="0" presId="urn:microsoft.com/office/officeart/2005/8/layout/hierarchy3"/>
    <dgm:cxn modelId="{2E782C10-1662-46B1-A594-9AF882D4250B}" srcId="{1064DC70-AA60-40D9-BDB7-278FAE43FBEC}" destId="{53244996-E84A-4E5F-BEF6-151E4D62FCB7}" srcOrd="1" destOrd="0" parTransId="{BF346BC5-2286-4E4A-8741-6940703DFBF6}" sibTransId="{D3B1B7F5-173A-4F10-B40A-7254FE46D6CA}"/>
    <dgm:cxn modelId="{7E42ED5B-6AD5-4399-A58E-68051AC717C8}" srcId="{055414D1-3E55-4397-A6B6-718952775D00}" destId="{C0935177-C0FF-438F-93C3-6515398F320D}" srcOrd="1" destOrd="0" parTransId="{AE0A82DE-18DD-4EC8-85F5-7384CF4B67E1}" sibTransId="{4E2ED697-08EC-4F51-B950-ABC43003A524}"/>
    <dgm:cxn modelId="{CDB5CEC3-842F-4F6A-9D03-532B7D0C2733}" type="presOf" srcId="{1064DC70-AA60-40D9-BDB7-278FAE43FBEC}" destId="{E0293045-8254-4EE4-8911-BDDE37AA4AE1}" srcOrd="0" destOrd="0" presId="urn:microsoft.com/office/officeart/2005/8/layout/hierarchy3"/>
    <dgm:cxn modelId="{D9D3E5C5-DC80-4EDC-8B89-036BFBC78666}" type="presOf" srcId="{E5AC6A83-357E-4586-8073-9437607CC4A5}" destId="{B35B8B3C-51BD-4373-83EA-BB84D9121184}" srcOrd="1" destOrd="0" presId="urn:microsoft.com/office/officeart/2005/8/layout/hierarchy3"/>
    <dgm:cxn modelId="{820AADA0-42F8-4A90-8027-0E0459C7B611}" type="presOf" srcId="{AE0A82DE-18DD-4EC8-85F5-7384CF4B67E1}" destId="{D04D8128-5757-4A36-8D92-8E4D9807BE95}" srcOrd="0" destOrd="0" presId="urn:microsoft.com/office/officeart/2005/8/layout/hierarchy3"/>
    <dgm:cxn modelId="{97B55D19-8BFB-4EEC-A886-C340279FB23A}" type="presOf" srcId="{ED51A572-4A5F-4774-BB8E-48E0B6470D66}" destId="{FF732A34-9D60-47CB-AD1F-B686D2075858}" srcOrd="0" destOrd="0" presId="urn:microsoft.com/office/officeart/2005/8/layout/hierarchy3"/>
    <dgm:cxn modelId="{2048FC89-A50F-4F5B-A4C2-A41D466FA315}" type="presOf" srcId="{1064DC70-AA60-40D9-BDB7-278FAE43FBEC}" destId="{40C5CCC5-5CEB-46A1-B8A0-8DA32DA70801}" srcOrd="1" destOrd="0" presId="urn:microsoft.com/office/officeart/2005/8/layout/hierarchy3"/>
    <dgm:cxn modelId="{0267D1A0-532A-4C1A-ACB1-A0BF7472699F}" srcId="{5CE1B574-D906-4A19-A3A0-789D3F0DB098}" destId="{055414D1-3E55-4397-A6B6-718952775D00}" srcOrd="1" destOrd="0" parTransId="{E5DDA39F-3183-4DAC-90A7-6ECE84C34A7D}" sibTransId="{88C850BD-AD3A-4B2E-AB74-727FE8FB1125}"/>
    <dgm:cxn modelId="{3339DFC1-2782-4368-912A-CC2AE54CFBD6}" type="presOf" srcId="{18CD472E-48F5-4561-9A0F-CC3737634769}" destId="{BD234562-6303-48D7-A6EC-5DD204300AB2}" srcOrd="0" destOrd="0" presId="urn:microsoft.com/office/officeart/2005/8/layout/hierarchy3"/>
    <dgm:cxn modelId="{B093A11E-9278-4B65-B72B-8C655D53DE9D}" type="presParOf" srcId="{A1069672-B7B1-4A1B-93AF-31C9D6F9FFAA}" destId="{9E1D28EF-E899-41AD-864F-04A9FB398720}" srcOrd="0" destOrd="0" presId="urn:microsoft.com/office/officeart/2005/8/layout/hierarchy3"/>
    <dgm:cxn modelId="{A058D313-6920-4F89-9828-B81088CEA999}" type="presParOf" srcId="{9E1D28EF-E899-41AD-864F-04A9FB398720}" destId="{DA02284B-1527-4A04-875C-3BFFA48906EE}" srcOrd="0" destOrd="0" presId="urn:microsoft.com/office/officeart/2005/8/layout/hierarchy3"/>
    <dgm:cxn modelId="{67D5E05B-1839-4D98-AC85-A1D76500FD06}" type="presParOf" srcId="{DA02284B-1527-4A04-875C-3BFFA48906EE}" destId="{E0293045-8254-4EE4-8911-BDDE37AA4AE1}" srcOrd="0" destOrd="0" presId="urn:microsoft.com/office/officeart/2005/8/layout/hierarchy3"/>
    <dgm:cxn modelId="{EAC6935F-064A-4707-9DBA-F3EB767AEB77}" type="presParOf" srcId="{DA02284B-1527-4A04-875C-3BFFA48906EE}" destId="{40C5CCC5-5CEB-46A1-B8A0-8DA32DA70801}" srcOrd="1" destOrd="0" presId="urn:microsoft.com/office/officeart/2005/8/layout/hierarchy3"/>
    <dgm:cxn modelId="{194FD834-66D3-432A-B98A-BFA00169084F}" type="presParOf" srcId="{9E1D28EF-E899-41AD-864F-04A9FB398720}" destId="{A5C1D629-A784-4659-9ED7-83E60A2486D3}" srcOrd="1" destOrd="0" presId="urn:microsoft.com/office/officeart/2005/8/layout/hierarchy3"/>
    <dgm:cxn modelId="{25F9A481-2764-4F81-B35E-D3C229CAF34F}" type="presParOf" srcId="{A5C1D629-A784-4659-9ED7-83E60A2486D3}" destId="{9C3066AE-932B-464E-8C77-158EEF8D9198}" srcOrd="0" destOrd="0" presId="urn:microsoft.com/office/officeart/2005/8/layout/hierarchy3"/>
    <dgm:cxn modelId="{0B98D54E-75AC-4D30-9E58-DAE43B656AF1}" type="presParOf" srcId="{A5C1D629-A784-4659-9ED7-83E60A2486D3}" destId="{FF732A34-9D60-47CB-AD1F-B686D2075858}" srcOrd="1" destOrd="0" presId="urn:microsoft.com/office/officeart/2005/8/layout/hierarchy3"/>
    <dgm:cxn modelId="{6F2E1802-760E-477C-8B2C-2322C524132E}" type="presParOf" srcId="{A5C1D629-A784-4659-9ED7-83E60A2486D3}" destId="{9B43E2A1-301B-4BB5-8949-FFE369285CEF}" srcOrd="2" destOrd="0" presId="urn:microsoft.com/office/officeart/2005/8/layout/hierarchy3"/>
    <dgm:cxn modelId="{44310FD7-B106-4D60-8DFE-73DD69CF201E}" type="presParOf" srcId="{A5C1D629-A784-4659-9ED7-83E60A2486D3}" destId="{208F3B32-048B-4D2A-A819-8A39AB7BCA0A}" srcOrd="3" destOrd="0" presId="urn:microsoft.com/office/officeart/2005/8/layout/hierarchy3"/>
    <dgm:cxn modelId="{E1A79AC6-EED8-42F6-8AA4-AEB637E3A011}" type="presParOf" srcId="{A1069672-B7B1-4A1B-93AF-31C9D6F9FFAA}" destId="{56E6DD0E-CB8E-463C-8F1C-DCA4842630BD}" srcOrd="1" destOrd="0" presId="urn:microsoft.com/office/officeart/2005/8/layout/hierarchy3"/>
    <dgm:cxn modelId="{45447AA3-6185-4373-A4B3-761E1BBFE5DC}" type="presParOf" srcId="{56E6DD0E-CB8E-463C-8F1C-DCA4842630BD}" destId="{63CF227C-3BCD-4B7A-8751-EA7AB65C2C4C}" srcOrd="0" destOrd="0" presId="urn:microsoft.com/office/officeart/2005/8/layout/hierarchy3"/>
    <dgm:cxn modelId="{283CFD0C-EE2E-4A89-89BA-F2A2FD102519}" type="presParOf" srcId="{63CF227C-3BCD-4B7A-8751-EA7AB65C2C4C}" destId="{820F448B-1654-45E7-8955-0FCF7412D073}" srcOrd="0" destOrd="0" presId="urn:microsoft.com/office/officeart/2005/8/layout/hierarchy3"/>
    <dgm:cxn modelId="{EA68FF48-843E-4DB4-817A-190337F602EB}" type="presParOf" srcId="{63CF227C-3BCD-4B7A-8751-EA7AB65C2C4C}" destId="{7A7058FC-ED50-40B5-A8AA-08AB29F2A418}" srcOrd="1" destOrd="0" presId="urn:microsoft.com/office/officeart/2005/8/layout/hierarchy3"/>
    <dgm:cxn modelId="{A1F72252-8318-4CE1-AC9F-651D7BAB61B7}" type="presParOf" srcId="{56E6DD0E-CB8E-463C-8F1C-DCA4842630BD}" destId="{47E53D53-2065-4C4D-AF87-2424B56DF4C9}" srcOrd="1" destOrd="0" presId="urn:microsoft.com/office/officeart/2005/8/layout/hierarchy3"/>
    <dgm:cxn modelId="{6C1BC77B-96CB-444C-95BF-DB287CB96F5A}" type="presParOf" srcId="{47E53D53-2065-4C4D-AF87-2424B56DF4C9}" destId="{BEEF2DBD-F75B-4186-8016-1968F4E21D98}" srcOrd="0" destOrd="0" presId="urn:microsoft.com/office/officeart/2005/8/layout/hierarchy3"/>
    <dgm:cxn modelId="{F247033E-8402-4B8A-AF48-4C5B6F617E83}" type="presParOf" srcId="{47E53D53-2065-4C4D-AF87-2424B56DF4C9}" destId="{9836CD1A-DE73-4114-953F-25BD6C2251FA}" srcOrd="1" destOrd="0" presId="urn:microsoft.com/office/officeart/2005/8/layout/hierarchy3"/>
    <dgm:cxn modelId="{A8CC97FB-07A0-4E0B-98A2-D5C81D44D04B}" type="presParOf" srcId="{47E53D53-2065-4C4D-AF87-2424B56DF4C9}" destId="{D04D8128-5757-4A36-8D92-8E4D9807BE95}" srcOrd="2" destOrd="0" presId="urn:microsoft.com/office/officeart/2005/8/layout/hierarchy3"/>
    <dgm:cxn modelId="{7696BCD9-0BA3-4CF3-993E-4D00B8C90BE2}" type="presParOf" srcId="{47E53D53-2065-4C4D-AF87-2424B56DF4C9}" destId="{B281F201-965B-4C8C-9F08-04D3960DD3B3}" srcOrd="3" destOrd="0" presId="urn:microsoft.com/office/officeart/2005/8/layout/hierarchy3"/>
    <dgm:cxn modelId="{F7AA5FD8-52AF-4169-8174-3A771310F73B}" type="presParOf" srcId="{A1069672-B7B1-4A1B-93AF-31C9D6F9FFAA}" destId="{04EE59B3-EA35-434A-9DE0-7FDF2EAF5F65}" srcOrd="2" destOrd="0" presId="urn:microsoft.com/office/officeart/2005/8/layout/hierarchy3"/>
    <dgm:cxn modelId="{ADE3F3A9-DF79-4E6F-8228-CFF1DF247238}" type="presParOf" srcId="{04EE59B3-EA35-434A-9DE0-7FDF2EAF5F65}" destId="{455DDA1F-0C6E-49E2-BB83-A610C4F76A29}" srcOrd="0" destOrd="0" presId="urn:microsoft.com/office/officeart/2005/8/layout/hierarchy3"/>
    <dgm:cxn modelId="{A45B0914-6E7A-4DF7-B629-A77A7F39A866}" type="presParOf" srcId="{455DDA1F-0C6E-49E2-BB83-A610C4F76A29}" destId="{FB72E04A-83A5-4A1B-A043-92BC4EBB3A53}" srcOrd="0" destOrd="0" presId="urn:microsoft.com/office/officeart/2005/8/layout/hierarchy3"/>
    <dgm:cxn modelId="{9FB46B17-AE41-478E-949E-BEBA446266C5}" type="presParOf" srcId="{455DDA1F-0C6E-49E2-BB83-A610C4F76A29}" destId="{B35B8B3C-51BD-4373-83EA-BB84D9121184}" srcOrd="1" destOrd="0" presId="urn:microsoft.com/office/officeart/2005/8/layout/hierarchy3"/>
    <dgm:cxn modelId="{866F507C-C83E-4397-8C38-CEA62FA03A25}" type="presParOf" srcId="{04EE59B3-EA35-434A-9DE0-7FDF2EAF5F65}" destId="{FFA56F2C-3AC2-4A23-A965-EC8069A73F23}" srcOrd="1" destOrd="0" presId="urn:microsoft.com/office/officeart/2005/8/layout/hierarchy3"/>
    <dgm:cxn modelId="{8941253C-6715-4DB9-A6AF-5B1E97C1ED9A}" type="presParOf" srcId="{FFA56F2C-3AC2-4A23-A965-EC8069A73F23}" destId="{D6E33362-216B-46F1-A07A-1E644DD7E964}" srcOrd="0" destOrd="0" presId="urn:microsoft.com/office/officeart/2005/8/layout/hierarchy3"/>
    <dgm:cxn modelId="{91B652B6-F64B-4FB0-A5DF-89EF883F179F}" type="presParOf" srcId="{FFA56F2C-3AC2-4A23-A965-EC8069A73F23}" destId="{51F36273-5054-4393-B368-2F13246D444A}" srcOrd="1" destOrd="0" presId="urn:microsoft.com/office/officeart/2005/8/layout/hierarchy3"/>
    <dgm:cxn modelId="{5F3FA550-1916-4C80-A855-3172E41B165B}" type="presParOf" srcId="{FFA56F2C-3AC2-4A23-A965-EC8069A73F23}" destId="{8059E893-EE74-4AD6-B390-73819E366185}" srcOrd="2" destOrd="0" presId="urn:microsoft.com/office/officeart/2005/8/layout/hierarchy3"/>
    <dgm:cxn modelId="{60D7CBE0-36B4-4C80-99DD-8B0437ABFDA9}" type="presParOf" srcId="{FFA56F2C-3AC2-4A23-A965-EC8069A73F23}" destId="{BD234562-6303-48D7-A6EC-5DD204300AB2}" srcOrd="3" destOrd="0" presId="urn:microsoft.com/office/officeart/2005/8/layout/hierarchy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424000E-096A-472B-A77F-3BAAE3A1C8A1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E31B051-149A-4B55-89CA-5C89E8E70945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Читатель сравнивает, сопоставляет, делает сложные выводы</a:t>
          </a:r>
        </a:p>
      </dgm:t>
    </dgm:pt>
    <dgm:pt modelId="{C5B51A1B-EAE0-4C9A-B42C-B56A31B21B6D}" type="parTrans" cxnId="{7649EA11-0276-4005-9C33-FD90F11FD1B7}">
      <dgm:prSet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21FC5043-C7C6-4EBF-A431-4A3D3279A1AD}" type="sibTrans" cxnId="{7649EA11-0276-4005-9C33-FD90F11FD1B7}">
      <dgm:prSet custT="1"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E885C3CE-EECD-45B8-BFB6-B761DFB92167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Полностью и подробно понимает текст или несколько текстов, а также незнакомые идеи в тесте с противоречивой информацией</a:t>
          </a:r>
        </a:p>
      </dgm:t>
    </dgm:pt>
    <dgm:pt modelId="{F9D69451-64F2-4F94-8DC0-455A1BF6F05D}" type="parTrans" cxnId="{7A623941-B622-44DC-92F8-957B911FB225}">
      <dgm:prSet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29D56518-31D5-43FB-82D7-2046BFBF074E}" type="sibTrans" cxnId="{7A623941-B622-44DC-92F8-957B911FB225}">
      <dgm:prSet custT="1"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A6F5EC44-CAD0-42CE-B02F-22E5D2D48670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Способен критически оценить сложный текст и незнакомую тему, выдвигать гипотезы на основе прочитанного	</a:t>
          </a:r>
        </a:p>
      </dgm:t>
    </dgm:pt>
    <dgm:pt modelId="{28F4392B-9FCC-4981-A263-B9A3DAD2DDF3}" type="parTrans" cxnId="{EB33B6A4-E9B4-40D6-9CC3-B65FAA43DBD4}">
      <dgm:prSet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A49D88DA-73EC-41DC-B43B-1A4DB1B58BD9}" type="sibTrans" cxnId="{EB33B6A4-E9B4-40D6-9CC3-B65FAA43DBD4}">
      <dgm:prSet custT="1"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0663FA66-60C8-404D-A6D3-3FAE5DEE7782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Опирается одновременно на несколько критериев, точек зрения. Важное условие – </a:t>
          </a:r>
          <a:b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в заданиях на поиск и извлечение информации  проводит точный анализ, проявляет тонкое внимание к деталям, незаметным в текстах</a:t>
          </a:r>
        </a:p>
      </dgm:t>
    </dgm:pt>
    <dgm:pt modelId="{383B7B48-321D-4FC8-9B74-035E78B1F5F4}" type="parTrans" cxnId="{EE6D9F23-AE7F-45AE-9153-07DE7B6C88AF}">
      <dgm:prSet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1369111D-7FD0-4CC2-8E6E-F7D6D76393D1}" type="sibTrans" cxnId="{EE6D9F23-AE7F-45AE-9153-07DE7B6C88AF}">
      <dgm:prSet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CF834C9B-5054-46D8-9F31-3F841E4ED553}" type="pres">
      <dgm:prSet presAssocID="{F424000E-096A-472B-A77F-3BAAE3A1C8A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60B270-2AAD-4D7D-9BDA-330E2CF4ED9F}" type="pres">
      <dgm:prSet presAssocID="{F424000E-096A-472B-A77F-3BAAE3A1C8A1}" presName="dummyMaxCanvas" presStyleCnt="0">
        <dgm:presLayoutVars/>
      </dgm:prSet>
      <dgm:spPr/>
    </dgm:pt>
    <dgm:pt modelId="{8DDDD71F-E12E-4BC2-B4CA-E6C96829FD42}" type="pres">
      <dgm:prSet presAssocID="{F424000E-096A-472B-A77F-3BAAE3A1C8A1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6A29C1-3E6E-4EF3-9A01-5751C8DA6A92}" type="pres">
      <dgm:prSet presAssocID="{F424000E-096A-472B-A77F-3BAAE3A1C8A1}" presName="FourNodes_2" presStyleLbl="node1" presStyleIdx="1" presStyleCnt="4" custLinFactNeighborX="-600" custLinFactNeighborY="-113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20861C-2B4B-4938-875B-292FDE9CD92A}" type="pres">
      <dgm:prSet presAssocID="{F424000E-096A-472B-A77F-3BAAE3A1C8A1}" presName="FourNodes_3" presStyleLbl="node1" presStyleIdx="2" presStyleCnt="4" custLinFactNeighborY="-209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D9C344-C322-4409-A6CB-ACAA850D3250}" type="pres">
      <dgm:prSet presAssocID="{F424000E-096A-472B-A77F-3BAAE3A1C8A1}" presName="FourNodes_4" presStyleLbl="node1" presStyleIdx="3" presStyleCnt="4" custScaleY="124672" custLinFactNeighborY="-191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541122-0BF4-44E4-974C-89EB427D6CAA}" type="pres">
      <dgm:prSet presAssocID="{F424000E-096A-472B-A77F-3BAAE3A1C8A1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052FB8-DEB5-496F-8B24-832CE5EC02B3}" type="pres">
      <dgm:prSet presAssocID="{F424000E-096A-472B-A77F-3BAAE3A1C8A1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76F7FA-C190-40B9-9736-3FEB3FD56454}" type="pres">
      <dgm:prSet presAssocID="{F424000E-096A-472B-A77F-3BAAE3A1C8A1}" presName="FourConn_3-4" presStyleLbl="fgAccFollowNode1" presStyleIdx="2" presStyleCnt="3" custLinFactNeighborY="-134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45B794-0019-4F57-93DF-F7B31968D67F}" type="pres">
      <dgm:prSet presAssocID="{F424000E-096A-472B-A77F-3BAAE3A1C8A1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02A820-F2FD-419F-80D2-F79C80B4B5E2}" type="pres">
      <dgm:prSet presAssocID="{F424000E-096A-472B-A77F-3BAAE3A1C8A1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DF8EA7-096E-454F-99D9-61E4B77C9323}" type="pres">
      <dgm:prSet presAssocID="{F424000E-096A-472B-A77F-3BAAE3A1C8A1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A3A9D4-EBC3-485D-B773-0DD51754675A}" type="pres">
      <dgm:prSet presAssocID="{F424000E-096A-472B-A77F-3BAAE3A1C8A1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C4461B5-B2D9-42E9-B203-F49F5C2A419D}" type="presOf" srcId="{29D56518-31D5-43FB-82D7-2046BFBF074E}" destId="{B4052FB8-DEB5-496F-8B24-832CE5EC02B3}" srcOrd="0" destOrd="0" presId="urn:microsoft.com/office/officeart/2005/8/layout/vProcess5"/>
    <dgm:cxn modelId="{F3A03731-654F-4684-98EF-F5DE282EF5BF}" type="presOf" srcId="{0663FA66-60C8-404D-A6D3-3FAE5DEE7782}" destId="{CDA3A9D4-EBC3-485D-B773-0DD51754675A}" srcOrd="1" destOrd="0" presId="urn:microsoft.com/office/officeart/2005/8/layout/vProcess5"/>
    <dgm:cxn modelId="{7A623941-B622-44DC-92F8-957B911FB225}" srcId="{F424000E-096A-472B-A77F-3BAAE3A1C8A1}" destId="{E885C3CE-EECD-45B8-BFB6-B761DFB92167}" srcOrd="1" destOrd="0" parTransId="{F9D69451-64F2-4F94-8DC0-455A1BF6F05D}" sibTransId="{29D56518-31D5-43FB-82D7-2046BFBF074E}"/>
    <dgm:cxn modelId="{EE6D9F23-AE7F-45AE-9153-07DE7B6C88AF}" srcId="{F424000E-096A-472B-A77F-3BAAE3A1C8A1}" destId="{0663FA66-60C8-404D-A6D3-3FAE5DEE7782}" srcOrd="3" destOrd="0" parTransId="{383B7B48-321D-4FC8-9B74-035E78B1F5F4}" sibTransId="{1369111D-7FD0-4CC2-8E6E-F7D6D76393D1}"/>
    <dgm:cxn modelId="{81BFC97D-F2F2-4C21-A51D-F009E3D5F245}" type="presOf" srcId="{E885C3CE-EECD-45B8-BFB6-B761DFB92167}" destId="{A902A820-F2FD-419F-80D2-F79C80B4B5E2}" srcOrd="1" destOrd="0" presId="urn:microsoft.com/office/officeart/2005/8/layout/vProcess5"/>
    <dgm:cxn modelId="{7649EA11-0276-4005-9C33-FD90F11FD1B7}" srcId="{F424000E-096A-472B-A77F-3BAAE3A1C8A1}" destId="{BE31B051-149A-4B55-89CA-5C89E8E70945}" srcOrd="0" destOrd="0" parTransId="{C5B51A1B-EAE0-4C9A-B42C-B56A31B21B6D}" sibTransId="{21FC5043-C7C6-4EBF-A431-4A3D3279A1AD}"/>
    <dgm:cxn modelId="{EB33B6A4-E9B4-40D6-9CC3-B65FAA43DBD4}" srcId="{F424000E-096A-472B-A77F-3BAAE3A1C8A1}" destId="{A6F5EC44-CAD0-42CE-B02F-22E5D2D48670}" srcOrd="2" destOrd="0" parTransId="{28F4392B-9FCC-4981-A263-B9A3DAD2DDF3}" sibTransId="{A49D88DA-73EC-41DC-B43B-1A4DB1B58BD9}"/>
    <dgm:cxn modelId="{CA24D3C2-E793-4D45-A699-F1A78032F988}" type="presOf" srcId="{A6F5EC44-CAD0-42CE-B02F-22E5D2D48670}" destId="{E4DF8EA7-096E-454F-99D9-61E4B77C9323}" srcOrd="1" destOrd="0" presId="urn:microsoft.com/office/officeart/2005/8/layout/vProcess5"/>
    <dgm:cxn modelId="{05969469-B448-4F1B-9881-703C70938784}" type="presOf" srcId="{21FC5043-C7C6-4EBF-A431-4A3D3279A1AD}" destId="{A0541122-0BF4-44E4-974C-89EB427D6CAA}" srcOrd="0" destOrd="0" presId="urn:microsoft.com/office/officeart/2005/8/layout/vProcess5"/>
    <dgm:cxn modelId="{10F87A60-16E5-457C-842A-A375132AF5E9}" type="presOf" srcId="{F424000E-096A-472B-A77F-3BAAE3A1C8A1}" destId="{CF834C9B-5054-46D8-9F31-3F841E4ED553}" srcOrd="0" destOrd="0" presId="urn:microsoft.com/office/officeart/2005/8/layout/vProcess5"/>
    <dgm:cxn modelId="{B551689D-D3D0-44EF-8CE2-4F29E1B9A022}" type="presOf" srcId="{BE31B051-149A-4B55-89CA-5C89E8E70945}" destId="{8DDDD71F-E12E-4BC2-B4CA-E6C96829FD42}" srcOrd="0" destOrd="0" presId="urn:microsoft.com/office/officeart/2005/8/layout/vProcess5"/>
    <dgm:cxn modelId="{4213491C-55D5-4E8C-ABB1-A138E93722DF}" type="presOf" srcId="{E885C3CE-EECD-45B8-BFB6-B761DFB92167}" destId="{776A29C1-3E6E-4EF3-9A01-5751C8DA6A92}" srcOrd="0" destOrd="0" presId="urn:microsoft.com/office/officeart/2005/8/layout/vProcess5"/>
    <dgm:cxn modelId="{D1253573-184A-4630-B1A5-B4F462EE0A43}" type="presOf" srcId="{A6F5EC44-CAD0-42CE-B02F-22E5D2D48670}" destId="{4720861C-2B4B-4938-875B-292FDE9CD92A}" srcOrd="0" destOrd="0" presId="urn:microsoft.com/office/officeart/2005/8/layout/vProcess5"/>
    <dgm:cxn modelId="{083BC1F9-7457-4ED2-8E7B-0C5B0A52741C}" type="presOf" srcId="{BE31B051-149A-4B55-89CA-5C89E8E70945}" destId="{A745B794-0019-4F57-93DF-F7B31968D67F}" srcOrd="1" destOrd="0" presId="urn:microsoft.com/office/officeart/2005/8/layout/vProcess5"/>
    <dgm:cxn modelId="{E57519CD-06D3-4955-BC57-A1EF5D78187C}" type="presOf" srcId="{A49D88DA-73EC-41DC-B43B-1A4DB1B58BD9}" destId="{C076F7FA-C190-40B9-9736-3FEB3FD56454}" srcOrd="0" destOrd="0" presId="urn:microsoft.com/office/officeart/2005/8/layout/vProcess5"/>
    <dgm:cxn modelId="{56206113-093C-4AFA-BB06-8064D87967E0}" type="presOf" srcId="{0663FA66-60C8-404D-A6D3-3FAE5DEE7782}" destId="{05D9C344-C322-4409-A6CB-ACAA850D3250}" srcOrd="0" destOrd="0" presId="urn:microsoft.com/office/officeart/2005/8/layout/vProcess5"/>
    <dgm:cxn modelId="{1E818573-FA7D-40B1-AC7B-BBCA3F101D37}" type="presParOf" srcId="{CF834C9B-5054-46D8-9F31-3F841E4ED553}" destId="{D660B270-2AAD-4D7D-9BDA-330E2CF4ED9F}" srcOrd="0" destOrd="0" presId="urn:microsoft.com/office/officeart/2005/8/layout/vProcess5"/>
    <dgm:cxn modelId="{479B1791-DCFF-4616-83D5-3C9A84779028}" type="presParOf" srcId="{CF834C9B-5054-46D8-9F31-3F841E4ED553}" destId="{8DDDD71F-E12E-4BC2-B4CA-E6C96829FD42}" srcOrd="1" destOrd="0" presId="urn:microsoft.com/office/officeart/2005/8/layout/vProcess5"/>
    <dgm:cxn modelId="{7C5C7A7D-2B72-4652-A2F8-F5908554AB2C}" type="presParOf" srcId="{CF834C9B-5054-46D8-9F31-3F841E4ED553}" destId="{776A29C1-3E6E-4EF3-9A01-5751C8DA6A92}" srcOrd="2" destOrd="0" presId="urn:microsoft.com/office/officeart/2005/8/layout/vProcess5"/>
    <dgm:cxn modelId="{C06BE83A-0FCE-4B76-9E51-3DBB0F309CE7}" type="presParOf" srcId="{CF834C9B-5054-46D8-9F31-3F841E4ED553}" destId="{4720861C-2B4B-4938-875B-292FDE9CD92A}" srcOrd="3" destOrd="0" presId="urn:microsoft.com/office/officeart/2005/8/layout/vProcess5"/>
    <dgm:cxn modelId="{92D22AD8-B000-4B5D-B46A-B275AAB3FF61}" type="presParOf" srcId="{CF834C9B-5054-46D8-9F31-3F841E4ED553}" destId="{05D9C344-C322-4409-A6CB-ACAA850D3250}" srcOrd="4" destOrd="0" presId="urn:microsoft.com/office/officeart/2005/8/layout/vProcess5"/>
    <dgm:cxn modelId="{0A30E77B-7CDD-4396-99EB-0E035C1B5338}" type="presParOf" srcId="{CF834C9B-5054-46D8-9F31-3F841E4ED553}" destId="{A0541122-0BF4-44E4-974C-89EB427D6CAA}" srcOrd="5" destOrd="0" presId="urn:microsoft.com/office/officeart/2005/8/layout/vProcess5"/>
    <dgm:cxn modelId="{3EE117D6-720A-45F8-A1ED-026BE83170D1}" type="presParOf" srcId="{CF834C9B-5054-46D8-9F31-3F841E4ED553}" destId="{B4052FB8-DEB5-496F-8B24-832CE5EC02B3}" srcOrd="6" destOrd="0" presId="urn:microsoft.com/office/officeart/2005/8/layout/vProcess5"/>
    <dgm:cxn modelId="{B4AF6380-9232-4465-9FFD-DEBFCDF873CC}" type="presParOf" srcId="{CF834C9B-5054-46D8-9F31-3F841E4ED553}" destId="{C076F7FA-C190-40B9-9736-3FEB3FD56454}" srcOrd="7" destOrd="0" presId="urn:microsoft.com/office/officeart/2005/8/layout/vProcess5"/>
    <dgm:cxn modelId="{32C09618-E433-4E1C-815A-5F1B4A3DD728}" type="presParOf" srcId="{CF834C9B-5054-46D8-9F31-3F841E4ED553}" destId="{A745B794-0019-4F57-93DF-F7B31968D67F}" srcOrd="8" destOrd="0" presId="urn:microsoft.com/office/officeart/2005/8/layout/vProcess5"/>
    <dgm:cxn modelId="{45A21C70-5D2C-4F6B-8E29-6809035FA1BC}" type="presParOf" srcId="{CF834C9B-5054-46D8-9F31-3F841E4ED553}" destId="{A902A820-F2FD-419F-80D2-F79C80B4B5E2}" srcOrd="9" destOrd="0" presId="urn:microsoft.com/office/officeart/2005/8/layout/vProcess5"/>
    <dgm:cxn modelId="{D9EE8380-56D5-40D0-989C-343DF5E0D8B8}" type="presParOf" srcId="{CF834C9B-5054-46D8-9F31-3F841E4ED553}" destId="{E4DF8EA7-096E-454F-99D9-61E4B77C9323}" srcOrd="10" destOrd="0" presId="urn:microsoft.com/office/officeart/2005/8/layout/vProcess5"/>
    <dgm:cxn modelId="{2EA7B958-E765-4C95-8F73-4B6DDAABAF72}" type="presParOf" srcId="{CF834C9B-5054-46D8-9F31-3F841E4ED553}" destId="{CDA3A9D4-EBC3-485D-B773-0DD51754675A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522D92F-D9ED-4D72-8812-68EBCE717610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12849FB-AC9B-4C63-B982-7B94A8E489B2}">
      <dgm:prSet phldrT="[Текст]" custT="1"/>
      <dgm:spPr/>
      <dgm:t>
        <a:bodyPr/>
        <a:lstStyle/>
        <a:p>
          <a:r>
            <a: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Индивидуальные</a:t>
          </a:r>
        </a:p>
      </dgm:t>
    </dgm:pt>
    <dgm:pt modelId="{FD70398C-B4AE-44A6-8E24-6BD2C4AED655}" type="parTrans" cxnId="{93FFA66E-63A5-4C22-83B6-1159AFA4F478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83F3FE9A-FD30-459C-A29F-DBE20AE493F8}" type="sibTrans" cxnId="{93FFA66E-63A5-4C22-83B6-1159AFA4F478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63744791-D3FC-404C-8078-E17762CB1F3A}">
      <dgm:prSet phldrT="[Текст]" custT="1"/>
      <dgm:spPr/>
      <dgm:t>
        <a:bodyPr/>
        <a:lstStyle/>
        <a:p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Задачи про деятельность человека, его семьи, группы сверстников</a:t>
          </a:r>
        </a:p>
      </dgm:t>
    </dgm:pt>
    <dgm:pt modelId="{63FF8909-EC87-44B3-BD7D-F4D0D8A87496}" type="parTrans" cxnId="{49A2BD28-A230-4A84-A12C-74B9FFE10FB0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32F0F561-A9DF-4BF4-B544-C9F8651FF7FB}" type="sibTrans" cxnId="{49A2BD28-A230-4A84-A12C-74B9FFE10FB0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E802BCB1-F50D-4DA4-9AD9-91C758E351F4}">
      <dgm:prSet phldrT="[Текст]" custT="1"/>
      <dgm:spPr/>
      <dgm:t>
        <a:bodyPr/>
        <a:lstStyle/>
        <a:p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Виды деятельности: приготовление пищи, покупки, игры, здоровье, личный транспорт, спорт, путешествия, расписание дня и личные финансы</a:t>
          </a:r>
        </a:p>
      </dgm:t>
    </dgm:pt>
    <dgm:pt modelId="{EF8E647F-A71C-4111-AC5B-DDB6F96739F8}" type="parTrans" cxnId="{1CD0D1B4-1BEB-4A32-B4BB-10023E1713AF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7DF182F0-DC12-48E9-9336-D43B3F98E7E5}" type="sibTrans" cxnId="{1CD0D1B4-1BEB-4A32-B4BB-10023E1713AF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79CF3D44-3437-47D4-A0FF-BE11F5CEF99F}">
      <dgm:prSet phldrT="[Текст]" custT="1"/>
      <dgm:spPr/>
      <dgm:t>
        <a:bodyPr/>
        <a:lstStyle/>
        <a:p>
          <a:r>
            <a:rPr lang="ru-RU" sz="2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Профес-сиональные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339C4C97-B064-4766-A3E0-C8093B4C56DF}" type="parTrans" cxnId="{14342D27-B431-4F18-8F8D-0825B684221B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E61C87C1-CB69-4198-8114-A71C88634592}" type="sibTrans" cxnId="{14342D27-B431-4F18-8F8D-0825B684221B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7BBC0FC0-C908-463B-B43A-69C251A7CB19}">
      <dgm:prSet phldrT="[Текст]" custT="1"/>
      <dgm:spPr/>
      <dgm:t>
        <a:bodyPr/>
        <a:lstStyle/>
        <a:p>
          <a:r>
            <a:rPr lang="ru-RU" sz="18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Задачи про сферу труда</a:t>
          </a:r>
        </a:p>
      </dgm:t>
    </dgm:pt>
    <dgm:pt modelId="{4AFD6D04-D7B4-4844-9E20-88EDF1E1D9C5}" type="parTrans" cxnId="{FD7CA886-29DA-45C4-9181-019DB71D089E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F9E7B5D4-7D79-409A-A2F3-013DBFC6820E}" type="sibTrans" cxnId="{FD7CA886-29DA-45C4-9181-019DB71D089E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11DAA5D1-F9A8-471D-ABBF-9E129B12D701}">
      <dgm:prSet phldrT="[Текст]" custT="1"/>
      <dgm:spPr/>
      <dgm:t>
        <a:bodyPr/>
        <a:lstStyle/>
        <a:p>
          <a:r>
            <a:rPr lang="ru-RU" sz="18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Понятия: измерение, расчет и заказ материалов для строительства, начисление зарплаты, бухучет, контроль качества, дизайн и архитектура</a:t>
          </a:r>
        </a:p>
      </dgm:t>
    </dgm:pt>
    <dgm:pt modelId="{22B52E37-2673-4CE4-B4E5-26C1F8F01682}" type="parTrans" cxnId="{F7374F0E-53C6-404A-945F-CB0960B73652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6B8DA789-E436-4AE5-808D-2169558B503A}" type="sibTrans" cxnId="{F7374F0E-53C6-404A-945F-CB0960B73652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1C2418F3-14F8-41B3-9D1A-95BA947AEB7F}">
      <dgm:prSet phldrT="[Текст]" custT="1"/>
      <dgm:spPr/>
      <dgm:t>
        <a:bodyPr/>
        <a:lstStyle/>
        <a:p>
          <a:r>
            <a:rPr lang="ru-RU" sz="18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Задания должны быть доступны для учеников 15-ти лет</a:t>
          </a:r>
        </a:p>
      </dgm:t>
    </dgm:pt>
    <dgm:pt modelId="{95B838BD-CAB4-4F03-9345-0325D640DA77}" type="parTrans" cxnId="{9D432B99-251E-4622-B9FF-DA5486C7C5A6}">
      <dgm:prSet/>
      <dgm:spPr/>
      <dgm:t>
        <a:bodyPr/>
        <a:lstStyle/>
        <a:p>
          <a:endParaRPr lang="ru-RU"/>
        </a:p>
      </dgm:t>
    </dgm:pt>
    <dgm:pt modelId="{4E3D396C-B9F0-488E-9684-154FB5DE2A39}" type="sibTrans" cxnId="{9D432B99-251E-4622-B9FF-DA5486C7C5A6}">
      <dgm:prSet/>
      <dgm:spPr/>
      <dgm:t>
        <a:bodyPr/>
        <a:lstStyle/>
        <a:p>
          <a:endParaRPr lang="ru-RU"/>
        </a:p>
      </dgm:t>
    </dgm:pt>
    <dgm:pt modelId="{9FB7045C-568C-4933-9D3D-6CF4A46774B7}" type="pres">
      <dgm:prSet presAssocID="{3522D92F-D9ED-4D72-8812-68EBCE71761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F9617F-DCA4-4E06-A205-04745E4E2064}" type="pres">
      <dgm:prSet presAssocID="{C12849FB-AC9B-4C63-B982-7B94A8E489B2}" presName="composite" presStyleCnt="0"/>
      <dgm:spPr/>
    </dgm:pt>
    <dgm:pt modelId="{C740AEC4-B316-4F10-AFB5-68687BEF3F7C}" type="pres">
      <dgm:prSet presAssocID="{C12849FB-AC9B-4C63-B982-7B94A8E489B2}" presName="parTx" presStyleLbl="alignNode1" presStyleIdx="0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767029-C7FD-4ADF-BD53-6B2780DEAC08}" type="pres">
      <dgm:prSet presAssocID="{C12849FB-AC9B-4C63-B982-7B94A8E489B2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6FB19B-1D6E-4FC8-AEF5-FD66550CAB71}" type="pres">
      <dgm:prSet presAssocID="{83F3FE9A-FD30-459C-A29F-DBE20AE493F8}" presName="space" presStyleCnt="0"/>
      <dgm:spPr/>
    </dgm:pt>
    <dgm:pt modelId="{19760304-A147-4B38-8613-9262695A9716}" type="pres">
      <dgm:prSet presAssocID="{79CF3D44-3437-47D4-A0FF-BE11F5CEF99F}" presName="composite" presStyleCnt="0"/>
      <dgm:spPr/>
    </dgm:pt>
    <dgm:pt modelId="{914F713E-3A0C-42FA-92AE-955DF2BF3394}" type="pres">
      <dgm:prSet presAssocID="{79CF3D44-3437-47D4-A0FF-BE11F5CEF99F}" presName="parTx" presStyleLbl="alignNode1" presStyleIdx="1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C9B20A-1938-471D-9CF6-0BE812D16AD8}" type="pres">
      <dgm:prSet presAssocID="{79CF3D44-3437-47D4-A0FF-BE11F5CEF99F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D7CA886-29DA-45C4-9181-019DB71D089E}" srcId="{79CF3D44-3437-47D4-A0FF-BE11F5CEF99F}" destId="{7BBC0FC0-C908-463B-B43A-69C251A7CB19}" srcOrd="0" destOrd="0" parTransId="{4AFD6D04-D7B4-4844-9E20-88EDF1E1D9C5}" sibTransId="{F9E7B5D4-7D79-409A-A2F3-013DBFC6820E}"/>
    <dgm:cxn modelId="{14342D27-B431-4F18-8F8D-0825B684221B}" srcId="{3522D92F-D9ED-4D72-8812-68EBCE717610}" destId="{79CF3D44-3437-47D4-A0FF-BE11F5CEF99F}" srcOrd="1" destOrd="0" parTransId="{339C4C97-B064-4766-A3E0-C8093B4C56DF}" sibTransId="{E61C87C1-CB69-4198-8114-A71C88634592}"/>
    <dgm:cxn modelId="{67F47D9D-DB22-4DE8-87E1-F8E9E780BA73}" type="presOf" srcId="{7BBC0FC0-C908-463B-B43A-69C251A7CB19}" destId="{1BC9B20A-1938-471D-9CF6-0BE812D16AD8}" srcOrd="0" destOrd="0" presId="urn:microsoft.com/office/officeart/2005/8/layout/hList1"/>
    <dgm:cxn modelId="{FDA87C60-4802-4076-9440-B53C0D728F19}" type="presOf" srcId="{63744791-D3FC-404C-8078-E17762CB1F3A}" destId="{CD767029-C7FD-4ADF-BD53-6B2780DEAC08}" srcOrd="0" destOrd="0" presId="urn:microsoft.com/office/officeart/2005/8/layout/hList1"/>
    <dgm:cxn modelId="{F9362CA2-A556-465B-972E-A48A2109D3DE}" type="presOf" srcId="{C12849FB-AC9B-4C63-B982-7B94A8E489B2}" destId="{C740AEC4-B316-4F10-AFB5-68687BEF3F7C}" srcOrd="0" destOrd="0" presId="urn:microsoft.com/office/officeart/2005/8/layout/hList1"/>
    <dgm:cxn modelId="{40EFA9D3-8CB8-49D5-8471-8D7CB5B9F254}" type="presOf" srcId="{3522D92F-D9ED-4D72-8812-68EBCE717610}" destId="{9FB7045C-568C-4933-9D3D-6CF4A46774B7}" srcOrd="0" destOrd="0" presId="urn:microsoft.com/office/officeart/2005/8/layout/hList1"/>
    <dgm:cxn modelId="{93FFA66E-63A5-4C22-83B6-1159AFA4F478}" srcId="{3522D92F-D9ED-4D72-8812-68EBCE717610}" destId="{C12849FB-AC9B-4C63-B982-7B94A8E489B2}" srcOrd="0" destOrd="0" parTransId="{FD70398C-B4AE-44A6-8E24-6BD2C4AED655}" sibTransId="{83F3FE9A-FD30-459C-A29F-DBE20AE493F8}"/>
    <dgm:cxn modelId="{F7374F0E-53C6-404A-945F-CB0960B73652}" srcId="{79CF3D44-3437-47D4-A0FF-BE11F5CEF99F}" destId="{11DAA5D1-F9A8-471D-ABBF-9E129B12D701}" srcOrd="1" destOrd="0" parTransId="{22B52E37-2673-4CE4-B4E5-26C1F8F01682}" sibTransId="{6B8DA789-E436-4AE5-808D-2169558B503A}"/>
    <dgm:cxn modelId="{344267FD-607D-4F2C-BC99-4A472CBEA767}" type="presOf" srcId="{11DAA5D1-F9A8-471D-ABBF-9E129B12D701}" destId="{1BC9B20A-1938-471D-9CF6-0BE812D16AD8}" srcOrd="0" destOrd="1" presId="urn:microsoft.com/office/officeart/2005/8/layout/hList1"/>
    <dgm:cxn modelId="{5934D404-047B-442B-92E2-20302282D9B2}" type="presOf" srcId="{1C2418F3-14F8-41B3-9D1A-95BA947AEB7F}" destId="{1BC9B20A-1938-471D-9CF6-0BE812D16AD8}" srcOrd="0" destOrd="2" presId="urn:microsoft.com/office/officeart/2005/8/layout/hList1"/>
    <dgm:cxn modelId="{81C39010-E863-4AFA-86EC-4C270053975D}" type="presOf" srcId="{E802BCB1-F50D-4DA4-9AD9-91C758E351F4}" destId="{CD767029-C7FD-4ADF-BD53-6B2780DEAC08}" srcOrd="0" destOrd="1" presId="urn:microsoft.com/office/officeart/2005/8/layout/hList1"/>
    <dgm:cxn modelId="{1CD0D1B4-1BEB-4A32-B4BB-10023E1713AF}" srcId="{C12849FB-AC9B-4C63-B982-7B94A8E489B2}" destId="{E802BCB1-F50D-4DA4-9AD9-91C758E351F4}" srcOrd="1" destOrd="0" parTransId="{EF8E647F-A71C-4111-AC5B-DDB6F96739F8}" sibTransId="{7DF182F0-DC12-48E9-9336-D43B3F98E7E5}"/>
    <dgm:cxn modelId="{49A2BD28-A230-4A84-A12C-74B9FFE10FB0}" srcId="{C12849FB-AC9B-4C63-B982-7B94A8E489B2}" destId="{63744791-D3FC-404C-8078-E17762CB1F3A}" srcOrd="0" destOrd="0" parTransId="{63FF8909-EC87-44B3-BD7D-F4D0D8A87496}" sibTransId="{32F0F561-A9DF-4BF4-B544-C9F8651FF7FB}"/>
    <dgm:cxn modelId="{9D432B99-251E-4622-B9FF-DA5486C7C5A6}" srcId="{79CF3D44-3437-47D4-A0FF-BE11F5CEF99F}" destId="{1C2418F3-14F8-41B3-9D1A-95BA947AEB7F}" srcOrd="2" destOrd="0" parTransId="{95B838BD-CAB4-4F03-9345-0325D640DA77}" sibTransId="{4E3D396C-B9F0-488E-9684-154FB5DE2A39}"/>
    <dgm:cxn modelId="{05C4F842-070F-4328-9E59-8863F6920177}" type="presOf" srcId="{79CF3D44-3437-47D4-A0FF-BE11F5CEF99F}" destId="{914F713E-3A0C-42FA-92AE-955DF2BF3394}" srcOrd="0" destOrd="0" presId="urn:microsoft.com/office/officeart/2005/8/layout/hList1"/>
    <dgm:cxn modelId="{AF5D8BBA-505B-43BB-A8C0-87968A8C7F19}" type="presParOf" srcId="{9FB7045C-568C-4933-9D3D-6CF4A46774B7}" destId="{C8F9617F-DCA4-4E06-A205-04745E4E2064}" srcOrd="0" destOrd="0" presId="urn:microsoft.com/office/officeart/2005/8/layout/hList1"/>
    <dgm:cxn modelId="{C45FED76-BEA6-4962-B7D0-78B46A7547A4}" type="presParOf" srcId="{C8F9617F-DCA4-4E06-A205-04745E4E2064}" destId="{C740AEC4-B316-4F10-AFB5-68687BEF3F7C}" srcOrd="0" destOrd="0" presId="urn:microsoft.com/office/officeart/2005/8/layout/hList1"/>
    <dgm:cxn modelId="{A7A08E21-CCAF-4550-887B-EC5539CFC959}" type="presParOf" srcId="{C8F9617F-DCA4-4E06-A205-04745E4E2064}" destId="{CD767029-C7FD-4ADF-BD53-6B2780DEAC08}" srcOrd="1" destOrd="0" presId="urn:microsoft.com/office/officeart/2005/8/layout/hList1"/>
    <dgm:cxn modelId="{BC7E678F-48BD-4115-B033-75E05B4280F9}" type="presParOf" srcId="{9FB7045C-568C-4933-9D3D-6CF4A46774B7}" destId="{7C6FB19B-1D6E-4FC8-AEF5-FD66550CAB71}" srcOrd="1" destOrd="0" presId="urn:microsoft.com/office/officeart/2005/8/layout/hList1"/>
    <dgm:cxn modelId="{EE75BA5B-63E4-4C83-BCBA-4AE45EE8B6A9}" type="presParOf" srcId="{9FB7045C-568C-4933-9D3D-6CF4A46774B7}" destId="{19760304-A147-4B38-8613-9262695A9716}" srcOrd="2" destOrd="0" presId="urn:microsoft.com/office/officeart/2005/8/layout/hList1"/>
    <dgm:cxn modelId="{9FE59FE6-2376-4D5D-8F0B-E4270E3B2379}" type="presParOf" srcId="{19760304-A147-4B38-8613-9262695A9716}" destId="{914F713E-3A0C-42FA-92AE-955DF2BF3394}" srcOrd="0" destOrd="0" presId="urn:microsoft.com/office/officeart/2005/8/layout/hList1"/>
    <dgm:cxn modelId="{E52BC0F9-2D7E-4640-8C8E-96B01E5EA179}" type="presParOf" srcId="{19760304-A147-4B38-8613-9262695A9716}" destId="{1BC9B20A-1938-471D-9CF6-0BE812D16AD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522D92F-D9ED-4D72-8812-68EBCE717610}" type="doc">
      <dgm:prSet loTypeId="urn:microsoft.com/office/officeart/2005/8/layout/hList1" loCatId="list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C12849FB-AC9B-4C63-B982-7B94A8E489B2}">
      <dgm:prSet phldrT="[Текст]" custT="1"/>
      <dgm:spPr/>
      <dgm:t>
        <a:bodyPr/>
        <a:lstStyle/>
        <a:p>
          <a:r>
            <a: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Социальные</a:t>
          </a:r>
        </a:p>
      </dgm:t>
    </dgm:pt>
    <dgm:pt modelId="{FD70398C-B4AE-44A6-8E24-6BD2C4AED655}" type="parTrans" cxnId="{93FFA66E-63A5-4C22-83B6-1159AFA4F478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83F3FE9A-FD30-459C-A29F-DBE20AE493F8}" type="sibTrans" cxnId="{93FFA66E-63A5-4C22-83B6-1159AFA4F478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63744791-D3FC-404C-8078-E17762CB1F3A}">
      <dgm:prSet phldrT="[Текст]" custT="1"/>
      <dgm:spPr/>
      <dgm:t>
        <a:bodyPr/>
        <a:lstStyle/>
        <a:p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Задачи про сообщество: местное, национальное, глобальное.</a:t>
          </a:r>
        </a:p>
      </dgm:t>
    </dgm:pt>
    <dgm:pt modelId="{63FF8909-EC87-44B3-BD7D-F4D0D8A87496}" type="parTrans" cxnId="{49A2BD28-A230-4A84-A12C-74B9FFE10FB0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32F0F561-A9DF-4BF4-B544-C9F8651FF7FB}" type="sibTrans" cxnId="{49A2BD28-A230-4A84-A12C-74B9FFE10FB0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79CF3D44-3437-47D4-A0FF-BE11F5CEF99F}">
      <dgm:prSet phldrT="[Текст]" custT="1"/>
      <dgm:spPr/>
      <dgm:t>
        <a:bodyPr/>
        <a:lstStyle/>
        <a:p>
          <a:r>
            <a: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Научные</a:t>
          </a:r>
        </a:p>
      </dgm:t>
    </dgm:pt>
    <dgm:pt modelId="{339C4C97-B064-4766-A3E0-C8093B4C56DF}" type="parTrans" cxnId="{14342D27-B431-4F18-8F8D-0825B684221B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E61C87C1-CB69-4198-8114-A71C88634592}" type="sibTrans" cxnId="{14342D27-B431-4F18-8F8D-0825B684221B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7BBC0FC0-C908-463B-B43A-69C251A7CB19}">
      <dgm:prSet phldrT="[Текст]" custT="1"/>
      <dgm:spPr/>
      <dgm:t>
        <a:bodyPr/>
        <a:lstStyle/>
        <a:p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Задачи про то, </a:t>
          </a:r>
          <a:b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как применять математику </a:t>
          </a:r>
          <a:b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мире природы, про науку </a:t>
          </a:r>
          <a:b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технику.</a:t>
          </a:r>
        </a:p>
      </dgm:t>
    </dgm:pt>
    <dgm:pt modelId="{4AFD6D04-D7B4-4844-9E20-88EDF1E1D9C5}" type="parTrans" cxnId="{FD7CA886-29DA-45C4-9181-019DB71D089E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F9E7B5D4-7D79-409A-A2F3-013DBFC6820E}" type="sibTrans" cxnId="{FD7CA886-29DA-45C4-9181-019DB71D089E}">
      <dgm:prSet/>
      <dgm:spPr/>
      <dgm:t>
        <a:bodyPr/>
        <a:lstStyle/>
        <a:p>
          <a:endParaRPr lang="ru-RU" sz="1800">
            <a:latin typeface="Arial" pitchFamily="34" charset="0"/>
            <a:cs typeface="Arial" pitchFamily="34" charset="0"/>
          </a:endParaRPr>
        </a:p>
      </dgm:t>
    </dgm:pt>
    <dgm:pt modelId="{9FA3D679-DBEC-435D-8439-B1B21B7C9143}">
      <dgm:prSet phldrT="[Текст]" custT="1"/>
      <dgm:spPr/>
      <dgm:t>
        <a:bodyPr/>
        <a:lstStyle/>
        <a:p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Понятия: система голосования, общественный транспорт, правительство, </a:t>
          </a:r>
          <a:r>
            <a:rPr lang="ru-RU" sz="18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госполитика</a:t>
          </a:r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демография, реклама, национальная статистика и экономика</a:t>
          </a:r>
        </a:p>
      </dgm:t>
    </dgm:pt>
    <dgm:pt modelId="{597016D8-1508-4EAD-9AA5-2CC2085893B4}" type="parTrans" cxnId="{F829A62A-79EF-479E-9A53-3B87001398F2}">
      <dgm:prSet/>
      <dgm:spPr/>
      <dgm:t>
        <a:bodyPr/>
        <a:lstStyle/>
        <a:p>
          <a:endParaRPr lang="ru-RU"/>
        </a:p>
      </dgm:t>
    </dgm:pt>
    <dgm:pt modelId="{06137B89-C391-41C7-8976-04598AAF9529}" type="sibTrans" cxnId="{F829A62A-79EF-479E-9A53-3B87001398F2}">
      <dgm:prSet/>
      <dgm:spPr/>
      <dgm:t>
        <a:bodyPr/>
        <a:lstStyle/>
        <a:p>
          <a:endParaRPr lang="ru-RU"/>
        </a:p>
      </dgm:t>
    </dgm:pt>
    <dgm:pt modelId="{8CB0EB1D-28A3-4C32-ABE1-0CC669CD21BD}">
      <dgm:prSet phldrT="[Текст]" custT="1"/>
      <dgm:spPr/>
      <dgm:t>
        <a:bodyPr/>
        <a:lstStyle/>
        <a:p>
          <a:endParaRPr lang="ru-RU" sz="18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F9286FC7-5569-4F98-A07C-7C857C79CDC1}" type="parTrans" cxnId="{7DB5C5E7-10CD-49B7-BEEE-50D8921D4C8A}">
      <dgm:prSet/>
      <dgm:spPr/>
      <dgm:t>
        <a:bodyPr/>
        <a:lstStyle/>
        <a:p>
          <a:endParaRPr lang="ru-RU"/>
        </a:p>
      </dgm:t>
    </dgm:pt>
    <dgm:pt modelId="{89A46C68-C033-4BB6-B5A1-9D824924DB03}" type="sibTrans" cxnId="{7DB5C5E7-10CD-49B7-BEEE-50D8921D4C8A}">
      <dgm:prSet/>
      <dgm:spPr/>
      <dgm:t>
        <a:bodyPr/>
        <a:lstStyle/>
        <a:p>
          <a:endParaRPr lang="ru-RU"/>
        </a:p>
      </dgm:t>
    </dgm:pt>
    <dgm:pt modelId="{F7EC4D25-99CC-4D6B-8F66-7EBBEB199F29}">
      <dgm:prSet phldrT="[Текст]" custT="1"/>
      <dgm:spPr/>
      <dgm:t>
        <a:bodyPr/>
        <a:lstStyle/>
        <a:p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Контексты: погода </a:t>
          </a:r>
          <a:r>
            <a:rPr lang="en-US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/>
          </a:r>
          <a:br>
            <a:rPr lang="en-US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или климат, экология, медицина, космическая наука, генетика, измерения </a:t>
          </a:r>
          <a:r>
            <a:rPr lang="en-US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/>
          </a:r>
          <a:br>
            <a:rPr lang="en-US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8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сам мир математики</a:t>
          </a:r>
        </a:p>
      </dgm:t>
    </dgm:pt>
    <dgm:pt modelId="{E06251E2-8574-4378-AA45-9AAE7FB96B21}" type="parTrans" cxnId="{B26E7C66-902F-4C2A-96B5-85A0F0F7A730}">
      <dgm:prSet/>
      <dgm:spPr/>
      <dgm:t>
        <a:bodyPr/>
        <a:lstStyle/>
        <a:p>
          <a:endParaRPr lang="ru-RU"/>
        </a:p>
      </dgm:t>
    </dgm:pt>
    <dgm:pt modelId="{6C9C3793-018C-4C05-A2AA-0BB6D04BFD67}" type="sibTrans" cxnId="{B26E7C66-902F-4C2A-96B5-85A0F0F7A730}">
      <dgm:prSet/>
      <dgm:spPr/>
      <dgm:t>
        <a:bodyPr/>
        <a:lstStyle/>
        <a:p>
          <a:endParaRPr lang="ru-RU"/>
        </a:p>
      </dgm:t>
    </dgm:pt>
    <dgm:pt modelId="{9FB7045C-568C-4933-9D3D-6CF4A46774B7}" type="pres">
      <dgm:prSet presAssocID="{3522D92F-D9ED-4D72-8812-68EBCE71761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F9617F-DCA4-4E06-A205-04745E4E2064}" type="pres">
      <dgm:prSet presAssocID="{C12849FB-AC9B-4C63-B982-7B94A8E489B2}" presName="composite" presStyleCnt="0"/>
      <dgm:spPr/>
    </dgm:pt>
    <dgm:pt modelId="{C740AEC4-B316-4F10-AFB5-68687BEF3F7C}" type="pres">
      <dgm:prSet presAssocID="{C12849FB-AC9B-4C63-B982-7B94A8E489B2}" presName="parTx" presStyleLbl="alignNode1" presStyleIdx="0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767029-C7FD-4ADF-BD53-6B2780DEAC08}" type="pres">
      <dgm:prSet presAssocID="{C12849FB-AC9B-4C63-B982-7B94A8E489B2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6FB19B-1D6E-4FC8-AEF5-FD66550CAB71}" type="pres">
      <dgm:prSet presAssocID="{83F3FE9A-FD30-459C-A29F-DBE20AE493F8}" presName="space" presStyleCnt="0"/>
      <dgm:spPr/>
    </dgm:pt>
    <dgm:pt modelId="{19760304-A147-4B38-8613-9262695A9716}" type="pres">
      <dgm:prSet presAssocID="{79CF3D44-3437-47D4-A0FF-BE11F5CEF99F}" presName="composite" presStyleCnt="0"/>
      <dgm:spPr/>
    </dgm:pt>
    <dgm:pt modelId="{914F713E-3A0C-42FA-92AE-955DF2BF3394}" type="pres">
      <dgm:prSet presAssocID="{79CF3D44-3437-47D4-A0FF-BE11F5CEF99F}" presName="parTx" presStyleLbl="alignNode1" presStyleIdx="1" presStyleCnt="2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C9B20A-1938-471D-9CF6-0BE812D16AD8}" type="pres">
      <dgm:prSet presAssocID="{79CF3D44-3437-47D4-A0FF-BE11F5CEF99F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1BD1A23-FBDD-4507-B708-E13CBCEF4010}" type="presOf" srcId="{7BBC0FC0-C908-463B-B43A-69C251A7CB19}" destId="{1BC9B20A-1938-471D-9CF6-0BE812D16AD8}" srcOrd="0" destOrd="0" presId="urn:microsoft.com/office/officeart/2005/8/layout/hList1"/>
    <dgm:cxn modelId="{93FFA66E-63A5-4C22-83B6-1159AFA4F478}" srcId="{3522D92F-D9ED-4D72-8812-68EBCE717610}" destId="{C12849FB-AC9B-4C63-B982-7B94A8E489B2}" srcOrd="0" destOrd="0" parTransId="{FD70398C-B4AE-44A6-8E24-6BD2C4AED655}" sibTransId="{83F3FE9A-FD30-459C-A29F-DBE20AE493F8}"/>
    <dgm:cxn modelId="{441614A5-EE4A-499B-8962-0CDECC78B406}" type="presOf" srcId="{F7EC4D25-99CC-4D6B-8F66-7EBBEB199F29}" destId="{1BC9B20A-1938-471D-9CF6-0BE812D16AD8}" srcOrd="0" destOrd="1" presId="urn:microsoft.com/office/officeart/2005/8/layout/hList1"/>
    <dgm:cxn modelId="{9CE26FF0-ADFF-4B20-8E8B-17DB5BE34B3A}" type="presOf" srcId="{9FA3D679-DBEC-435D-8439-B1B21B7C9143}" destId="{CD767029-C7FD-4ADF-BD53-6B2780DEAC08}" srcOrd="0" destOrd="1" presId="urn:microsoft.com/office/officeart/2005/8/layout/hList1"/>
    <dgm:cxn modelId="{19F4FA2B-0E94-494D-9AB8-44332F86F7A8}" type="presOf" srcId="{8CB0EB1D-28A3-4C32-ABE1-0CC669CD21BD}" destId="{1BC9B20A-1938-471D-9CF6-0BE812D16AD8}" srcOrd="0" destOrd="2" presId="urn:microsoft.com/office/officeart/2005/8/layout/hList1"/>
    <dgm:cxn modelId="{EA00D551-8C04-4EAF-91CA-6CA23E0628A4}" type="presOf" srcId="{3522D92F-D9ED-4D72-8812-68EBCE717610}" destId="{9FB7045C-568C-4933-9D3D-6CF4A46774B7}" srcOrd="0" destOrd="0" presId="urn:microsoft.com/office/officeart/2005/8/layout/hList1"/>
    <dgm:cxn modelId="{49A2BD28-A230-4A84-A12C-74B9FFE10FB0}" srcId="{C12849FB-AC9B-4C63-B982-7B94A8E489B2}" destId="{63744791-D3FC-404C-8078-E17762CB1F3A}" srcOrd="0" destOrd="0" parTransId="{63FF8909-EC87-44B3-BD7D-F4D0D8A87496}" sibTransId="{32F0F561-A9DF-4BF4-B544-C9F8651FF7FB}"/>
    <dgm:cxn modelId="{B26E7C66-902F-4C2A-96B5-85A0F0F7A730}" srcId="{79CF3D44-3437-47D4-A0FF-BE11F5CEF99F}" destId="{F7EC4D25-99CC-4D6B-8F66-7EBBEB199F29}" srcOrd="1" destOrd="0" parTransId="{E06251E2-8574-4378-AA45-9AAE7FB96B21}" sibTransId="{6C9C3793-018C-4C05-A2AA-0BB6D04BFD67}"/>
    <dgm:cxn modelId="{FD7CA886-29DA-45C4-9181-019DB71D089E}" srcId="{79CF3D44-3437-47D4-A0FF-BE11F5CEF99F}" destId="{7BBC0FC0-C908-463B-B43A-69C251A7CB19}" srcOrd="0" destOrd="0" parTransId="{4AFD6D04-D7B4-4844-9E20-88EDF1E1D9C5}" sibTransId="{F9E7B5D4-7D79-409A-A2F3-013DBFC6820E}"/>
    <dgm:cxn modelId="{7DB5C5E7-10CD-49B7-BEEE-50D8921D4C8A}" srcId="{79CF3D44-3437-47D4-A0FF-BE11F5CEF99F}" destId="{8CB0EB1D-28A3-4C32-ABE1-0CC669CD21BD}" srcOrd="2" destOrd="0" parTransId="{F9286FC7-5569-4F98-A07C-7C857C79CDC1}" sibTransId="{89A46C68-C033-4BB6-B5A1-9D824924DB03}"/>
    <dgm:cxn modelId="{7829E52A-5D5A-4E09-9110-5761C1558BDD}" type="presOf" srcId="{79CF3D44-3437-47D4-A0FF-BE11F5CEF99F}" destId="{914F713E-3A0C-42FA-92AE-955DF2BF3394}" srcOrd="0" destOrd="0" presId="urn:microsoft.com/office/officeart/2005/8/layout/hList1"/>
    <dgm:cxn modelId="{FFB6A27F-6436-4B9F-AF25-1A9610F3A6CD}" type="presOf" srcId="{63744791-D3FC-404C-8078-E17762CB1F3A}" destId="{CD767029-C7FD-4ADF-BD53-6B2780DEAC08}" srcOrd="0" destOrd="0" presId="urn:microsoft.com/office/officeart/2005/8/layout/hList1"/>
    <dgm:cxn modelId="{14342D27-B431-4F18-8F8D-0825B684221B}" srcId="{3522D92F-D9ED-4D72-8812-68EBCE717610}" destId="{79CF3D44-3437-47D4-A0FF-BE11F5CEF99F}" srcOrd="1" destOrd="0" parTransId="{339C4C97-B064-4766-A3E0-C8093B4C56DF}" sibTransId="{E61C87C1-CB69-4198-8114-A71C88634592}"/>
    <dgm:cxn modelId="{F829A62A-79EF-479E-9A53-3B87001398F2}" srcId="{C12849FB-AC9B-4C63-B982-7B94A8E489B2}" destId="{9FA3D679-DBEC-435D-8439-B1B21B7C9143}" srcOrd="1" destOrd="0" parTransId="{597016D8-1508-4EAD-9AA5-2CC2085893B4}" sibTransId="{06137B89-C391-41C7-8976-04598AAF9529}"/>
    <dgm:cxn modelId="{248D1EA9-5E2C-4924-9DED-5206FD65FC59}" type="presOf" srcId="{C12849FB-AC9B-4C63-B982-7B94A8E489B2}" destId="{C740AEC4-B316-4F10-AFB5-68687BEF3F7C}" srcOrd="0" destOrd="0" presId="urn:microsoft.com/office/officeart/2005/8/layout/hList1"/>
    <dgm:cxn modelId="{46C2E3A5-5A77-4DCB-8E3F-1262A5200CF0}" type="presParOf" srcId="{9FB7045C-568C-4933-9D3D-6CF4A46774B7}" destId="{C8F9617F-DCA4-4E06-A205-04745E4E2064}" srcOrd="0" destOrd="0" presId="urn:microsoft.com/office/officeart/2005/8/layout/hList1"/>
    <dgm:cxn modelId="{0BB2C78A-6F2E-4B3F-85F3-4FFDAEA5481C}" type="presParOf" srcId="{C8F9617F-DCA4-4E06-A205-04745E4E2064}" destId="{C740AEC4-B316-4F10-AFB5-68687BEF3F7C}" srcOrd="0" destOrd="0" presId="urn:microsoft.com/office/officeart/2005/8/layout/hList1"/>
    <dgm:cxn modelId="{3A25E589-BF6E-4588-AF9C-6B58CBD497E6}" type="presParOf" srcId="{C8F9617F-DCA4-4E06-A205-04745E4E2064}" destId="{CD767029-C7FD-4ADF-BD53-6B2780DEAC08}" srcOrd="1" destOrd="0" presId="urn:microsoft.com/office/officeart/2005/8/layout/hList1"/>
    <dgm:cxn modelId="{3DE0342B-6AE2-42C9-96B0-2FB51695DC59}" type="presParOf" srcId="{9FB7045C-568C-4933-9D3D-6CF4A46774B7}" destId="{7C6FB19B-1D6E-4FC8-AEF5-FD66550CAB71}" srcOrd="1" destOrd="0" presId="urn:microsoft.com/office/officeart/2005/8/layout/hList1"/>
    <dgm:cxn modelId="{AB19806D-2986-4AAF-AC50-479705757094}" type="presParOf" srcId="{9FB7045C-568C-4933-9D3D-6CF4A46774B7}" destId="{19760304-A147-4B38-8613-9262695A9716}" srcOrd="2" destOrd="0" presId="urn:microsoft.com/office/officeart/2005/8/layout/hList1"/>
    <dgm:cxn modelId="{BCCDF8CE-D09B-4B4C-B42E-1A838AB215DC}" type="presParOf" srcId="{19760304-A147-4B38-8613-9262695A9716}" destId="{914F713E-3A0C-42FA-92AE-955DF2BF3394}" srcOrd="0" destOrd="0" presId="urn:microsoft.com/office/officeart/2005/8/layout/hList1"/>
    <dgm:cxn modelId="{1A6220E9-3A39-4809-8786-003D14559A54}" type="presParOf" srcId="{19760304-A147-4B38-8613-9262695A9716}" destId="{1BC9B20A-1938-471D-9CF6-0BE812D16AD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424000E-096A-472B-A77F-3BAAE3A1C8A1}" type="doc">
      <dgm:prSet loTypeId="urn:microsoft.com/office/officeart/2005/8/layout/vProcess5" loCatId="process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ru-RU"/>
        </a:p>
      </dgm:t>
    </dgm:pt>
    <dgm:pt modelId="{BE31B051-149A-4B55-89CA-5C89E8E70945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Школьник обобщает, использует информацию на основе своих исследований </a:t>
          </a:r>
          <a:b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и моделирования сложных задач. Использует знания в нестандартных контекстах </a:t>
          </a:r>
        </a:p>
      </dgm:t>
    </dgm:pt>
    <dgm:pt modelId="{C5B51A1B-EAE0-4C9A-B42C-B56A31B21B6D}" type="parTrans" cxnId="{7649EA11-0276-4005-9C33-FD90F11FD1B7}">
      <dgm:prSet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21FC5043-C7C6-4EBF-A431-4A3D3279A1AD}" type="sibTrans" cxnId="{7649EA11-0276-4005-9C33-FD90F11FD1B7}">
      <dgm:prSet custT="1"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E885C3CE-EECD-45B8-BFB6-B761DFB92167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Связывает различные источники информации и представления,  плавно переходит от одного к другому. Способен к продвинутому математическому мышлению и рассуждению</a:t>
          </a:r>
        </a:p>
      </dgm:t>
    </dgm:pt>
    <dgm:pt modelId="{F9D69451-64F2-4F94-8DC0-455A1BF6F05D}" type="parTrans" cxnId="{7A623941-B622-44DC-92F8-957B911FB225}">
      <dgm:prSet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29D56518-31D5-43FB-82D7-2046BFBF074E}" type="sibTrans" cxnId="{7A623941-B622-44DC-92F8-957B911FB225}">
      <dgm:prSet custT="1"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A6F5EC44-CAD0-42CE-B02F-22E5D2D48670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Применяют свое понимание и навыки символических и формальных математических операций  функций, чтобы развить новые подходы и стратегии решения задач	</a:t>
          </a:r>
        </a:p>
      </dgm:t>
    </dgm:pt>
    <dgm:pt modelId="{28F4392B-9FCC-4981-A263-B9A3DAD2DDF3}" type="parTrans" cxnId="{EB33B6A4-E9B4-40D6-9CC3-B65FAA43DBD4}">
      <dgm:prSet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A49D88DA-73EC-41DC-B43B-1A4DB1B58BD9}" type="sibTrans" cxnId="{EB33B6A4-E9B4-40D6-9CC3-B65FAA43DBD4}">
      <dgm:prSet custT="1"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0663FA66-60C8-404D-A6D3-3FAE5DEE7782}">
      <dgm:prSet phldrT="[Текст]"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Анализируют свои действия, формулируют </a:t>
          </a:r>
          <a:b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и точно сообщают о своих решениях относительно личных выводов, </a:t>
          </a:r>
          <a:b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об их соответствии исходной ситуации </a:t>
          </a:r>
        </a:p>
      </dgm:t>
    </dgm:pt>
    <dgm:pt modelId="{383B7B48-321D-4FC8-9B74-035E78B1F5F4}" type="parTrans" cxnId="{EE6D9F23-AE7F-45AE-9153-07DE7B6C88AF}">
      <dgm:prSet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1369111D-7FD0-4CC2-8E6E-F7D6D76393D1}" type="sibTrans" cxnId="{EE6D9F23-AE7F-45AE-9153-07DE7B6C88AF}">
      <dgm:prSet/>
      <dgm:spPr/>
      <dgm:t>
        <a:bodyPr/>
        <a:lstStyle/>
        <a:p>
          <a:endParaRPr lang="ru-RU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CF834C9B-5054-46D8-9F31-3F841E4ED553}" type="pres">
      <dgm:prSet presAssocID="{F424000E-096A-472B-A77F-3BAAE3A1C8A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60B270-2AAD-4D7D-9BDA-330E2CF4ED9F}" type="pres">
      <dgm:prSet presAssocID="{F424000E-096A-472B-A77F-3BAAE3A1C8A1}" presName="dummyMaxCanvas" presStyleCnt="0">
        <dgm:presLayoutVars/>
      </dgm:prSet>
      <dgm:spPr/>
    </dgm:pt>
    <dgm:pt modelId="{8DDDD71F-E12E-4BC2-B4CA-E6C96829FD42}" type="pres">
      <dgm:prSet presAssocID="{F424000E-096A-472B-A77F-3BAAE3A1C8A1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6A29C1-3E6E-4EF3-9A01-5751C8DA6A92}" type="pres">
      <dgm:prSet presAssocID="{F424000E-096A-472B-A77F-3BAAE3A1C8A1}" presName="FourNodes_2" presStyleLbl="node1" presStyleIdx="1" presStyleCnt="4" custLinFactNeighborY="-79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20861C-2B4B-4938-875B-292FDE9CD92A}" type="pres">
      <dgm:prSet presAssocID="{F424000E-096A-472B-A77F-3BAAE3A1C8A1}" presName="FourNodes_3" presStyleLbl="node1" presStyleIdx="2" presStyleCnt="4" custLinFactNeighborY="-141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D9C344-C322-4409-A6CB-ACAA850D3250}" type="pres">
      <dgm:prSet presAssocID="{F424000E-096A-472B-A77F-3BAAE3A1C8A1}" presName="FourNodes_4" presStyleLbl="node1" presStyleIdx="3" presStyleCnt="4" custScaleY="124672" custLinFactNeighborY="-97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541122-0BF4-44E4-974C-89EB427D6CAA}" type="pres">
      <dgm:prSet presAssocID="{F424000E-096A-472B-A77F-3BAAE3A1C8A1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052FB8-DEB5-496F-8B24-832CE5EC02B3}" type="pres">
      <dgm:prSet presAssocID="{F424000E-096A-472B-A77F-3BAAE3A1C8A1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76F7FA-C190-40B9-9736-3FEB3FD56454}" type="pres">
      <dgm:prSet presAssocID="{F424000E-096A-472B-A77F-3BAAE3A1C8A1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45B794-0019-4F57-93DF-F7B31968D67F}" type="pres">
      <dgm:prSet presAssocID="{F424000E-096A-472B-A77F-3BAAE3A1C8A1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02A820-F2FD-419F-80D2-F79C80B4B5E2}" type="pres">
      <dgm:prSet presAssocID="{F424000E-096A-472B-A77F-3BAAE3A1C8A1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DF8EA7-096E-454F-99D9-61E4B77C9323}" type="pres">
      <dgm:prSet presAssocID="{F424000E-096A-472B-A77F-3BAAE3A1C8A1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A3A9D4-EBC3-485D-B773-0DD51754675A}" type="pres">
      <dgm:prSet presAssocID="{F424000E-096A-472B-A77F-3BAAE3A1C8A1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A274057-9237-487D-8C5A-5B407DFD8598}" type="presOf" srcId="{21FC5043-C7C6-4EBF-A431-4A3D3279A1AD}" destId="{A0541122-0BF4-44E4-974C-89EB427D6CAA}" srcOrd="0" destOrd="0" presId="urn:microsoft.com/office/officeart/2005/8/layout/vProcess5"/>
    <dgm:cxn modelId="{1077B71A-8AB9-4A0B-9913-A7191F4C5F0B}" type="presOf" srcId="{29D56518-31D5-43FB-82D7-2046BFBF074E}" destId="{B4052FB8-DEB5-496F-8B24-832CE5EC02B3}" srcOrd="0" destOrd="0" presId="urn:microsoft.com/office/officeart/2005/8/layout/vProcess5"/>
    <dgm:cxn modelId="{7A623941-B622-44DC-92F8-957B911FB225}" srcId="{F424000E-096A-472B-A77F-3BAAE3A1C8A1}" destId="{E885C3CE-EECD-45B8-BFB6-B761DFB92167}" srcOrd="1" destOrd="0" parTransId="{F9D69451-64F2-4F94-8DC0-455A1BF6F05D}" sibTransId="{29D56518-31D5-43FB-82D7-2046BFBF074E}"/>
    <dgm:cxn modelId="{EE6D9F23-AE7F-45AE-9153-07DE7B6C88AF}" srcId="{F424000E-096A-472B-A77F-3BAAE3A1C8A1}" destId="{0663FA66-60C8-404D-A6D3-3FAE5DEE7782}" srcOrd="3" destOrd="0" parTransId="{383B7B48-321D-4FC8-9B74-035E78B1F5F4}" sibTransId="{1369111D-7FD0-4CC2-8E6E-F7D6D76393D1}"/>
    <dgm:cxn modelId="{7649EA11-0276-4005-9C33-FD90F11FD1B7}" srcId="{F424000E-096A-472B-A77F-3BAAE3A1C8A1}" destId="{BE31B051-149A-4B55-89CA-5C89E8E70945}" srcOrd="0" destOrd="0" parTransId="{C5B51A1B-EAE0-4C9A-B42C-B56A31B21B6D}" sibTransId="{21FC5043-C7C6-4EBF-A431-4A3D3279A1AD}"/>
    <dgm:cxn modelId="{EB33B6A4-E9B4-40D6-9CC3-B65FAA43DBD4}" srcId="{F424000E-096A-472B-A77F-3BAAE3A1C8A1}" destId="{A6F5EC44-CAD0-42CE-B02F-22E5D2D48670}" srcOrd="2" destOrd="0" parTransId="{28F4392B-9FCC-4981-A263-B9A3DAD2DDF3}" sibTransId="{A49D88DA-73EC-41DC-B43B-1A4DB1B58BD9}"/>
    <dgm:cxn modelId="{F39FF9E9-DC82-4736-A1B3-077C178A4D8A}" type="presOf" srcId="{0663FA66-60C8-404D-A6D3-3FAE5DEE7782}" destId="{CDA3A9D4-EBC3-485D-B773-0DD51754675A}" srcOrd="1" destOrd="0" presId="urn:microsoft.com/office/officeart/2005/8/layout/vProcess5"/>
    <dgm:cxn modelId="{0BACAF75-46AB-48F1-B98D-72CF8E68DAB4}" type="presOf" srcId="{A6F5EC44-CAD0-42CE-B02F-22E5D2D48670}" destId="{4720861C-2B4B-4938-875B-292FDE9CD92A}" srcOrd="0" destOrd="0" presId="urn:microsoft.com/office/officeart/2005/8/layout/vProcess5"/>
    <dgm:cxn modelId="{61A5C8F1-E24E-4D88-8BCB-9CC6F29BD64A}" type="presOf" srcId="{A49D88DA-73EC-41DC-B43B-1A4DB1B58BD9}" destId="{C076F7FA-C190-40B9-9736-3FEB3FD56454}" srcOrd="0" destOrd="0" presId="urn:microsoft.com/office/officeart/2005/8/layout/vProcess5"/>
    <dgm:cxn modelId="{03D0B3E3-E34C-4DDD-AAE9-90FD8CE5A772}" type="presOf" srcId="{BE31B051-149A-4B55-89CA-5C89E8E70945}" destId="{A745B794-0019-4F57-93DF-F7B31968D67F}" srcOrd="1" destOrd="0" presId="urn:microsoft.com/office/officeart/2005/8/layout/vProcess5"/>
    <dgm:cxn modelId="{9306E9E8-3872-4971-8BBB-01B0C75CF216}" type="presOf" srcId="{0663FA66-60C8-404D-A6D3-3FAE5DEE7782}" destId="{05D9C344-C322-4409-A6CB-ACAA850D3250}" srcOrd="0" destOrd="0" presId="urn:microsoft.com/office/officeart/2005/8/layout/vProcess5"/>
    <dgm:cxn modelId="{FFEC1331-B439-4B12-8DEA-4C6337F2E1C7}" type="presOf" srcId="{BE31B051-149A-4B55-89CA-5C89E8E70945}" destId="{8DDDD71F-E12E-4BC2-B4CA-E6C96829FD42}" srcOrd="0" destOrd="0" presId="urn:microsoft.com/office/officeart/2005/8/layout/vProcess5"/>
    <dgm:cxn modelId="{5580299D-AF09-4BAC-A74B-FB9903C3ECFC}" type="presOf" srcId="{A6F5EC44-CAD0-42CE-B02F-22E5D2D48670}" destId="{E4DF8EA7-096E-454F-99D9-61E4B77C9323}" srcOrd="1" destOrd="0" presId="urn:microsoft.com/office/officeart/2005/8/layout/vProcess5"/>
    <dgm:cxn modelId="{3502E3DA-B7C6-4F0E-92B4-86958FBA3AC1}" type="presOf" srcId="{E885C3CE-EECD-45B8-BFB6-B761DFB92167}" destId="{A902A820-F2FD-419F-80D2-F79C80B4B5E2}" srcOrd="1" destOrd="0" presId="urn:microsoft.com/office/officeart/2005/8/layout/vProcess5"/>
    <dgm:cxn modelId="{5E01B36E-7B6F-47B7-8DFF-E3A153510413}" type="presOf" srcId="{E885C3CE-EECD-45B8-BFB6-B761DFB92167}" destId="{776A29C1-3E6E-4EF3-9A01-5751C8DA6A92}" srcOrd="0" destOrd="0" presId="urn:microsoft.com/office/officeart/2005/8/layout/vProcess5"/>
    <dgm:cxn modelId="{214A830B-6D3F-40E9-87DB-180F2B4EBF8C}" type="presOf" srcId="{F424000E-096A-472B-A77F-3BAAE3A1C8A1}" destId="{CF834C9B-5054-46D8-9F31-3F841E4ED553}" srcOrd="0" destOrd="0" presId="urn:microsoft.com/office/officeart/2005/8/layout/vProcess5"/>
    <dgm:cxn modelId="{38A6E2C8-A737-4D58-BE98-C8753C1C8B04}" type="presParOf" srcId="{CF834C9B-5054-46D8-9F31-3F841E4ED553}" destId="{D660B270-2AAD-4D7D-9BDA-330E2CF4ED9F}" srcOrd="0" destOrd="0" presId="urn:microsoft.com/office/officeart/2005/8/layout/vProcess5"/>
    <dgm:cxn modelId="{A6DF3C0E-4AAE-44FE-AD31-8205281C068C}" type="presParOf" srcId="{CF834C9B-5054-46D8-9F31-3F841E4ED553}" destId="{8DDDD71F-E12E-4BC2-B4CA-E6C96829FD42}" srcOrd="1" destOrd="0" presId="urn:microsoft.com/office/officeart/2005/8/layout/vProcess5"/>
    <dgm:cxn modelId="{91D8FD33-5FE9-4176-B8CE-A714846B6BB9}" type="presParOf" srcId="{CF834C9B-5054-46D8-9F31-3F841E4ED553}" destId="{776A29C1-3E6E-4EF3-9A01-5751C8DA6A92}" srcOrd="2" destOrd="0" presId="urn:microsoft.com/office/officeart/2005/8/layout/vProcess5"/>
    <dgm:cxn modelId="{1CA0B88E-CFE5-4F20-8C91-CA5D903CD343}" type="presParOf" srcId="{CF834C9B-5054-46D8-9F31-3F841E4ED553}" destId="{4720861C-2B4B-4938-875B-292FDE9CD92A}" srcOrd="3" destOrd="0" presId="urn:microsoft.com/office/officeart/2005/8/layout/vProcess5"/>
    <dgm:cxn modelId="{C053F803-3DA5-4FF9-9384-F8D8A7742DC5}" type="presParOf" srcId="{CF834C9B-5054-46D8-9F31-3F841E4ED553}" destId="{05D9C344-C322-4409-A6CB-ACAA850D3250}" srcOrd="4" destOrd="0" presId="urn:microsoft.com/office/officeart/2005/8/layout/vProcess5"/>
    <dgm:cxn modelId="{36B38229-95F2-4A65-8E3E-9CA3095E4243}" type="presParOf" srcId="{CF834C9B-5054-46D8-9F31-3F841E4ED553}" destId="{A0541122-0BF4-44E4-974C-89EB427D6CAA}" srcOrd="5" destOrd="0" presId="urn:microsoft.com/office/officeart/2005/8/layout/vProcess5"/>
    <dgm:cxn modelId="{E9CC88A1-52C6-4E0F-B2D1-DF8DCB8C27BB}" type="presParOf" srcId="{CF834C9B-5054-46D8-9F31-3F841E4ED553}" destId="{B4052FB8-DEB5-496F-8B24-832CE5EC02B3}" srcOrd="6" destOrd="0" presId="urn:microsoft.com/office/officeart/2005/8/layout/vProcess5"/>
    <dgm:cxn modelId="{BC6A358C-2AE0-4456-93F3-7B168938C561}" type="presParOf" srcId="{CF834C9B-5054-46D8-9F31-3F841E4ED553}" destId="{C076F7FA-C190-40B9-9736-3FEB3FD56454}" srcOrd="7" destOrd="0" presId="urn:microsoft.com/office/officeart/2005/8/layout/vProcess5"/>
    <dgm:cxn modelId="{D23A317C-DC99-40E8-A947-C0DA7A3BA3A3}" type="presParOf" srcId="{CF834C9B-5054-46D8-9F31-3F841E4ED553}" destId="{A745B794-0019-4F57-93DF-F7B31968D67F}" srcOrd="8" destOrd="0" presId="urn:microsoft.com/office/officeart/2005/8/layout/vProcess5"/>
    <dgm:cxn modelId="{660189D6-9D90-4B4A-905E-70745CFB2ABD}" type="presParOf" srcId="{CF834C9B-5054-46D8-9F31-3F841E4ED553}" destId="{A902A820-F2FD-419F-80D2-F79C80B4B5E2}" srcOrd="9" destOrd="0" presId="urn:microsoft.com/office/officeart/2005/8/layout/vProcess5"/>
    <dgm:cxn modelId="{F0D6CC40-AA92-455E-8A00-CA7354FD1740}" type="presParOf" srcId="{CF834C9B-5054-46D8-9F31-3F841E4ED553}" destId="{E4DF8EA7-096E-454F-99D9-61E4B77C9323}" srcOrd="10" destOrd="0" presId="urn:microsoft.com/office/officeart/2005/8/layout/vProcess5"/>
    <dgm:cxn modelId="{E9836FFC-684E-4DD0-8081-35F3933308A6}" type="presParOf" srcId="{CF834C9B-5054-46D8-9F31-3F841E4ED553}" destId="{CDA3A9D4-EBC3-485D-B773-0DD51754675A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11D610-077B-46B0-A4F7-6D3EA8D0B2C6}">
      <dsp:nvSpPr>
        <dsp:cNvPr id="0" name=""/>
        <dsp:cNvSpPr/>
      </dsp:nvSpPr>
      <dsp:spPr>
        <a:xfrm>
          <a:off x="0" y="342698"/>
          <a:ext cx="3633731" cy="2180239"/>
        </a:xfrm>
        <a:prstGeom prst="flowChartDocumen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Verdana" panose="020B0604030504040204" pitchFamily="34" charset="0"/>
              <a:cs typeface="Arial" pitchFamily="34" charset="0"/>
            </a:rPr>
            <a:t>Ситуации</a:t>
          </a:r>
        </a:p>
      </dsp:txBody>
      <dsp:txXfrm>
        <a:off x="0" y="342698"/>
        <a:ext cx="3633731" cy="1748431"/>
      </dsp:txXfrm>
    </dsp:sp>
    <dsp:sp modelId="{9B51F315-7DFB-48EE-979C-89C6AB272568}">
      <dsp:nvSpPr>
        <dsp:cNvPr id="0" name=""/>
        <dsp:cNvSpPr/>
      </dsp:nvSpPr>
      <dsp:spPr>
        <a:xfrm>
          <a:off x="3934518" y="292378"/>
          <a:ext cx="3633731" cy="2180239"/>
        </a:xfrm>
        <a:prstGeom prst="flowChartDocumen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Verdana" panose="020B0604030504040204" pitchFamily="34" charset="0"/>
              <a:cs typeface="Arial" pitchFamily="34" charset="0"/>
            </a:rPr>
            <a:t>Тексты</a:t>
          </a:r>
        </a:p>
      </dsp:txBody>
      <dsp:txXfrm>
        <a:off x="3934518" y="292378"/>
        <a:ext cx="3633731" cy="1748431"/>
      </dsp:txXfrm>
    </dsp:sp>
    <dsp:sp modelId="{FE419557-64D9-4DF8-B899-35ACEA52183F}">
      <dsp:nvSpPr>
        <dsp:cNvPr id="0" name=""/>
        <dsp:cNvSpPr/>
      </dsp:nvSpPr>
      <dsp:spPr>
        <a:xfrm>
          <a:off x="1999484" y="3369386"/>
          <a:ext cx="3633731" cy="2180239"/>
        </a:xfrm>
        <a:prstGeom prst="flowChartDocumen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Verdana" panose="020B0604030504040204" pitchFamily="34" charset="0"/>
              <a:cs typeface="Arial" pitchFamily="34" charset="0"/>
            </a:rPr>
            <a:t>Читательские умения</a:t>
          </a:r>
        </a:p>
      </dsp:txBody>
      <dsp:txXfrm>
        <a:off x="1999484" y="3369386"/>
        <a:ext cx="3633731" cy="174843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3D3058-8285-478B-BA47-6BE1F96EB824}">
      <dsp:nvSpPr>
        <dsp:cNvPr id="0" name=""/>
        <dsp:cNvSpPr/>
      </dsp:nvSpPr>
      <dsp:spPr>
        <a:xfrm>
          <a:off x="38" y="970"/>
          <a:ext cx="3703141" cy="6624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Контекст</a:t>
          </a:r>
        </a:p>
      </dsp:txBody>
      <dsp:txXfrm>
        <a:off x="38" y="970"/>
        <a:ext cx="3703141" cy="662400"/>
      </dsp:txXfrm>
    </dsp:sp>
    <dsp:sp modelId="{149E3243-C229-4427-B5F9-0F2138C78823}">
      <dsp:nvSpPr>
        <dsp:cNvPr id="0" name=""/>
        <dsp:cNvSpPr/>
      </dsp:nvSpPr>
      <dsp:spPr>
        <a:xfrm>
          <a:off x="38" y="663370"/>
          <a:ext cx="3703141" cy="1231132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Местные, государственные </a:t>
          </a:r>
          <a:br>
            <a:rPr lang="ru-RU" sz="15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5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глобальные вопросы, текущие </a:t>
          </a:r>
          <a:br>
            <a:rPr lang="ru-RU" sz="15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5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исторические проблемы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Требуют понимания научных </a:t>
          </a:r>
          <a:br>
            <a:rPr lang="ru-RU" sz="15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5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технологических явлений</a:t>
          </a:r>
        </a:p>
      </dsp:txBody>
      <dsp:txXfrm>
        <a:off x="38" y="663370"/>
        <a:ext cx="3703141" cy="1231132"/>
      </dsp:txXfrm>
    </dsp:sp>
    <dsp:sp modelId="{70A0BF07-126C-4DD7-A489-36D24C6A8200}">
      <dsp:nvSpPr>
        <dsp:cNvPr id="0" name=""/>
        <dsp:cNvSpPr/>
      </dsp:nvSpPr>
      <dsp:spPr>
        <a:xfrm>
          <a:off x="4221620" y="970"/>
          <a:ext cx="3703141" cy="662400"/>
        </a:xfrm>
        <a:prstGeom prst="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Компетенции</a:t>
          </a:r>
        </a:p>
      </dsp:txBody>
      <dsp:txXfrm>
        <a:off x="4221620" y="970"/>
        <a:ext cx="3703141" cy="662400"/>
      </dsp:txXfrm>
    </dsp:sp>
    <dsp:sp modelId="{C414E3FE-D2D0-4C27-BF66-9BD8CD95C4E6}">
      <dsp:nvSpPr>
        <dsp:cNvPr id="0" name=""/>
        <dsp:cNvSpPr/>
      </dsp:nvSpPr>
      <dsp:spPr>
        <a:xfrm>
          <a:off x="4221620" y="663370"/>
          <a:ext cx="3703141" cy="1231132"/>
        </a:xfrm>
        <a:prstGeom prst="rect">
          <a:avLst/>
        </a:prstGeom>
        <a:solidFill>
          <a:schemeClr val="accent3">
            <a:tint val="40000"/>
            <a:alpha val="90000"/>
            <a:hueOff val="2029141"/>
            <a:satOff val="100000"/>
            <a:lumOff val="1779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2029141"/>
              <a:satOff val="100000"/>
              <a:lumOff val="177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Способность научно объяснить явление, разрабатывать </a:t>
          </a:r>
          <a:br>
            <a:rPr lang="ru-RU" sz="15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5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проводить научные изыскания, интерпретировать научные данные</a:t>
          </a:r>
        </a:p>
      </dsp:txBody>
      <dsp:txXfrm>
        <a:off x="4221620" y="663370"/>
        <a:ext cx="3703141" cy="123113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3D3058-8285-478B-BA47-6BE1F96EB824}">
      <dsp:nvSpPr>
        <dsp:cNvPr id="0" name=""/>
        <dsp:cNvSpPr/>
      </dsp:nvSpPr>
      <dsp:spPr>
        <a:xfrm>
          <a:off x="38" y="14390"/>
          <a:ext cx="3703141" cy="63360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Личная позиция</a:t>
          </a:r>
        </a:p>
      </dsp:txBody>
      <dsp:txXfrm>
        <a:off x="38" y="14390"/>
        <a:ext cx="3703141" cy="633600"/>
      </dsp:txXfrm>
    </dsp:sp>
    <dsp:sp modelId="{149E3243-C229-4427-B5F9-0F2138C78823}">
      <dsp:nvSpPr>
        <dsp:cNvPr id="0" name=""/>
        <dsp:cNvSpPr/>
      </dsp:nvSpPr>
      <dsp:spPr>
        <a:xfrm>
          <a:off x="38" y="647990"/>
          <a:ext cx="3703141" cy="2261794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Личная точка зрения на науку. Проявляется через интерес к науке, технике.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Ценен научный подход  </a:t>
          </a:r>
          <a:br>
            <a:rPr lang="ru-RU" sz="15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5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 решению задач, осведомленность </a:t>
          </a:r>
          <a:br>
            <a:rPr lang="ru-RU" sz="15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5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 проблемах окружающей среды</a:t>
          </a:r>
        </a:p>
      </dsp:txBody>
      <dsp:txXfrm>
        <a:off x="38" y="647990"/>
        <a:ext cx="3703141" cy="2261794"/>
      </dsp:txXfrm>
    </dsp:sp>
    <dsp:sp modelId="{70A0BF07-126C-4DD7-A489-36D24C6A8200}">
      <dsp:nvSpPr>
        <dsp:cNvPr id="0" name=""/>
        <dsp:cNvSpPr/>
      </dsp:nvSpPr>
      <dsp:spPr>
        <a:xfrm>
          <a:off x="4221619" y="14390"/>
          <a:ext cx="3703141" cy="633600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Знания</a:t>
          </a:r>
        </a:p>
      </dsp:txBody>
      <dsp:txXfrm>
        <a:off x="4221619" y="14390"/>
        <a:ext cx="3703141" cy="633600"/>
      </dsp:txXfrm>
    </dsp:sp>
    <dsp:sp modelId="{C414E3FE-D2D0-4C27-BF66-9BD8CD95C4E6}">
      <dsp:nvSpPr>
        <dsp:cNvPr id="0" name=""/>
        <dsp:cNvSpPr/>
      </dsp:nvSpPr>
      <dsp:spPr>
        <a:xfrm>
          <a:off x="4221658" y="647990"/>
          <a:ext cx="3703141" cy="2261794"/>
        </a:xfrm>
        <a:prstGeom prst="rect">
          <a:avLst/>
        </a:prstGeom>
        <a:solidFill>
          <a:schemeClr val="accent5">
            <a:tint val="40000"/>
            <a:alpha val="90000"/>
            <a:hueOff val="-7391755"/>
            <a:satOff val="-12816"/>
            <a:lumOff val="-1289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Понимание значимых научных фактов, концепций и теорий в основе научного знания.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Знание мира природы </a:t>
          </a:r>
          <a:br>
            <a:rPr lang="ru-RU" sz="15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5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технологических достижений (</a:t>
          </a:r>
          <a:r>
            <a:rPr lang="ru-RU" sz="1500" kern="1200" dirty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предметные</a:t>
          </a:r>
          <a:r>
            <a:rPr lang="ru-RU" sz="15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).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Понимание, как формируются знания (</a:t>
          </a:r>
          <a:r>
            <a:rPr lang="ru-RU" sz="1500" kern="1200" dirty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процессуальные</a:t>
          </a:r>
          <a:r>
            <a:rPr lang="ru-RU" sz="15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), практическое применение знаний (</a:t>
          </a:r>
          <a:r>
            <a:rPr lang="ru-RU" sz="1500" kern="1200" dirty="0" err="1">
              <a:solidFill>
                <a:srgbClr val="C00000"/>
              </a:solidFill>
              <a:latin typeface="Arial" pitchFamily="34" charset="0"/>
              <a:cs typeface="Arial" pitchFamily="34" charset="0"/>
            </a:rPr>
            <a:t>эпистемологические</a:t>
          </a:r>
          <a:r>
            <a:rPr lang="ru-RU" sz="15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)</a:t>
          </a:r>
        </a:p>
      </dsp:txBody>
      <dsp:txXfrm>
        <a:off x="4221658" y="647990"/>
        <a:ext cx="3703141" cy="226179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3D3058-8285-478B-BA47-6BE1F96EB824}">
      <dsp:nvSpPr>
        <dsp:cNvPr id="0" name=""/>
        <dsp:cNvSpPr/>
      </dsp:nvSpPr>
      <dsp:spPr>
        <a:xfrm>
          <a:off x="0" y="970"/>
          <a:ext cx="3190876" cy="6624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Контекст</a:t>
          </a:r>
        </a:p>
      </dsp:txBody>
      <dsp:txXfrm>
        <a:off x="0" y="970"/>
        <a:ext cx="3190876" cy="662400"/>
      </dsp:txXfrm>
    </dsp:sp>
    <dsp:sp modelId="{149E3243-C229-4427-B5F9-0F2138C78823}">
      <dsp:nvSpPr>
        <dsp:cNvPr id="0" name=""/>
        <dsp:cNvSpPr/>
      </dsp:nvSpPr>
      <dsp:spPr>
        <a:xfrm>
          <a:off x="0" y="663370"/>
          <a:ext cx="3190876" cy="1231132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Местные, государственные </a:t>
          </a:r>
          <a:br>
            <a:rPr lang="ru-RU" sz="15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5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глобальные вопросы, текущие </a:t>
          </a:r>
          <a:br>
            <a:rPr lang="ru-RU" sz="15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5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исторические проблемы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Требуют понимания научных </a:t>
          </a:r>
          <a:br>
            <a:rPr lang="ru-RU" sz="15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5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технологических явлений</a:t>
          </a:r>
        </a:p>
      </dsp:txBody>
      <dsp:txXfrm>
        <a:off x="0" y="663370"/>
        <a:ext cx="3190876" cy="123113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65E9A8-C4C4-4F28-9499-B49FDA57F641}">
      <dsp:nvSpPr>
        <dsp:cNvPr id="0" name=""/>
        <dsp:cNvSpPr/>
      </dsp:nvSpPr>
      <dsp:spPr>
        <a:xfrm>
          <a:off x="0" y="16754"/>
          <a:ext cx="3381376" cy="662400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Компетенции</a:t>
          </a:r>
          <a:endParaRPr lang="ru-RU" sz="1500" kern="1200" dirty="0">
            <a:latin typeface="Arial" pitchFamily="34" charset="0"/>
            <a:cs typeface="Arial" pitchFamily="34" charset="0"/>
          </a:endParaRPr>
        </a:p>
      </dsp:txBody>
      <dsp:txXfrm>
        <a:off x="0" y="16754"/>
        <a:ext cx="3381376" cy="662400"/>
      </dsp:txXfrm>
    </dsp:sp>
    <dsp:sp modelId="{6235EE7F-CE96-4C1A-82BA-165E47A037A0}">
      <dsp:nvSpPr>
        <dsp:cNvPr id="0" name=""/>
        <dsp:cNvSpPr/>
      </dsp:nvSpPr>
      <dsp:spPr>
        <a:xfrm>
          <a:off x="0" y="679154"/>
          <a:ext cx="3381376" cy="1199564"/>
        </a:xfrm>
        <a:prstGeom prst="rect">
          <a:avLst/>
        </a:prstGeom>
        <a:solidFill>
          <a:schemeClr val="accent4">
            <a:lumMod val="40000"/>
            <a:lumOff val="60000"/>
            <a:alpha val="9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Способность научно объяснить явление, разрабатывать </a:t>
          </a:r>
          <a:br>
            <a:rPr lang="ru-RU" sz="15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5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проводить научные изыскания, интерпретировать научные данные</a:t>
          </a:r>
        </a:p>
      </dsp:txBody>
      <dsp:txXfrm>
        <a:off x="0" y="679154"/>
        <a:ext cx="3381376" cy="119956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A0BF07-126C-4DD7-A489-36D24C6A8200}">
      <dsp:nvSpPr>
        <dsp:cNvPr id="0" name=""/>
        <dsp:cNvSpPr/>
      </dsp:nvSpPr>
      <dsp:spPr>
        <a:xfrm>
          <a:off x="0" y="13638"/>
          <a:ext cx="4246379" cy="94948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Знания</a:t>
          </a:r>
        </a:p>
      </dsp:txBody>
      <dsp:txXfrm>
        <a:off x="0" y="13638"/>
        <a:ext cx="4246379" cy="949488"/>
      </dsp:txXfrm>
    </dsp:sp>
    <dsp:sp modelId="{C414E3FE-D2D0-4C27-BF66-9BD8CD95C4E6}">
      <dsp:nvSpPr>
        <dsp:cNvPr id="0" name=""/>
        <dsp:cNvSpPr/>
      </dsp:nvSpPr>
      <dsp:spPr>
        <a:xfrm>
          <a:off x="0" y="890820"/>
          <a:ext cx="4246379" cy="207522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Понимание значимых научных фактов, концепций и теорий в основе научного знания.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Знание мира природы </a:t>
          </a:r>
          <a:br>
            <a:rPr lang="ru-RU" sz="1500" b="1" kern="12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</a:br>
          <a:r>
            <a:rPr lang="ru-RU" sz="1500" b="1" kern="12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и технологических достижений </a:t>
          </a:r>
          <a:r>
            <a:rPr lang="ru-RU" sz="1500" kern="1200" dirty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(предметные).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Понимание, как формируются знания </a:t>
          </a:r>
          <a:r>
            <a:rPr lang="ru-RU" sz="1500" kern="1200" dirty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(процессуальные), </a:t>
          </a:r>
          <a:r>
            <a:rPr lang="ru-RU" sz="1500" b="1" kern="12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практическое применение знаний</a:t>
          </a:r>
          <a:r>
            <a:rPr lang="ru-RU" sz="1500" b="0" kern="12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500" b="0" kern="1200" dirty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(</a:t>
          </a:r>
          <a:r>
            <a:rPr lang="ru-RU" sz="1500" kern="1200" dirty="0" err="1">
              <a:solidFill>
                <a:srgbClr val="C00000"/>
              </a:solidFill>
              <a:latin typeface="Arial" pitchFamily="34" charset="0"/>
              <a:cs typeface="Arial" pitchFamily="34" charset="0"/>
            </a:rPr>
            <a:t>эпистемологические</a:t>
          </a:r>
          <a:r>
            <a:rPr lang="ru-RU" sz="1500" kern="1200" dirty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)</a:t>
          </a:r>
        </a:p>
      </dsp:txBody>
      <dsp:txXfrm>
        <a:off x="0" y="890820"/>
        <a:ext cx="4246379" cy="207522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3D3058-8285-478B-BA47-6BE1F96EB824}">
      <dsp:nvSpPr>
        <dsp:cNvPr id="0" name=""/>
        <dsp:cNvSpPr/>
      </dsp:nvSpPr>
      <dsp:spPr>
        <a:xfrm>
          <a:off x="0" y="28574"/>
          <a:ext cx="3876674" cy="97920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Личная позиция</a:t>
          </a:r>
          <a:b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(отношение к науке)</a:t>
          </a:r>
        </a:p>
      </dsp:txBody>
      <dsp:txXfrm>
        <a:off x="0" y="28574"/>
        <a:ext cx="3876674" cy="979200"/>
      </dsp:txXfrm>
    </dsp:sp>
    <dsp:sp modelId="{149E3243-C229-4427-B5F9-0F2138C78823}">
      <dsp:nvSpPr>
        <dsp:cNvPr id="0" name=""/>
        <dsp:cNvSpPr/>
      </dsp:nvSpPr>
      <dsp:spPr>
        <a:xfrm>
          <a:off x="0" y="1005022"/>
          <a:ext cx="3876674" cy="1493279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Личная точка зрения на науку. Проявляется через интерес к науке, технике.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Ценен научный подход  </a:t>
          </a:r>
          <a:br>
            <a:rPr lang="ru-RU" sz="15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5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 решению задач, осведомленность </a:t>
          </a:r>
          <a:br>
            <a:rPr lang="ru-RU" sz="15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5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 проблемах окружающей среды</a:t>
          </a:r>
        </a:p>
      </dsp:txBody>
      <dsp:txXfrm>
        <a:off x="0" y="1005022"/>
        <a:ext cx="3876674" cy="1493279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DDD71F-E12E-4BC2-B4CA-E6C96829FD42}">
      <dsp:nvSpPr>
        <dsp:cNvPr id="0" name=""/>
        <dsp:cNvSpPr/>
      </dsp:nvSpPr>
      <dsp:spPr>
        <a:xfrm>
          <a:off x="0" y="-74275"/>
          <a:ext cx="7081520" cy="120421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Ученики используют предметные, процедурные и </a:t>
          </a:r>
          <a:r>
            <a:rPr lang="ru-RU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эпистемологические</a:t>
          </a: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 знания. Объясняют, оценивают, проводят научное исследование</a:t>
          </a:r>
        </a:p>
      </dsp:txBody>
      <dsp:txXfrm>
        <a:off x="35270" y="-39005"/>
        <a:ext cx="5680323" cy="1133674"/>
      </dsp:txXfrm>
    </dsp:sp>
    <dsp:sp modelId="{776A29C1-3E6E-4EF3-9A01-5751C8DA6A92}">
      <dsp:nvSpPr>
        <dsp:cNvPr id="0" name=""/>
        <dsp:cNvSpPr/>
      </dsp:nvSpPr>
      <dsp:spPr>
        <a:xfrm>
          <a:off x="593077" y="1200021"/>
          <a:ext cx="7081520" cy="120421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Интерпретируют данные в различных сложных жизненных ситуациях, которые требуют высокого уровня когнитивной деятельности</a:t>
          </a:r>
        </a:p>
      </dsp:txBody>
      <dsp:txXfrm>
        <a:off x="628347" y="1235291"/>
        <a:ext cx="5635163" cy="1133674"/>
      </dsp:txXfrm>
    </dsp:sp>
    <dsp:sp modelId="{4720861C-2B4B-4938-875B-292FDE9CD92A}">
      <dsp:nvSpPr>
        <dsp:cNvPr id="0" name=""/>
        <dsp:cNvSpPr/>
      </dsp:nvSpPr>
      <dsp:spPr>
        <a:xfrm>
          <a:off x="1177302" y="2484951"/>
          <a:ext cx="7081520" cy="120421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Делают выводы из информации в различных источниках данных, объясняют многоступенчатые причинно-следственные связи	</a:t>
          </a:r>
        </a:p>
      </dsp:txBody>
      <dsp:txXfrm>
        <a:off x="1212572" y="2520221"/>
        <a:ext cx="5644015" cy="1133674"/>
      </dsp:txXfrm>
    </dsp:sp>
    <dsp:sp modelId="{05D9C344-C322-4409-A6CB-ACAA850D3250}">
      <dsp:nvSpPr>
        <dsp:cNvPr id="0" name=""/>
        <dsp:cNvSpPr/>
      </dsp:nvSpPr>
      <dsp:spPr>
        <a:xfrm>
          <a:off x="1770379" y="3770194"/>
          <a:ext cx="7081520" cy="1501317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spc="-6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Различают научные и ненаучные вопросы, объясняют цели исследования, контролируют сложные данные. Делают выводы о надежности</a:t>
          </a:r>
          <a:br>
            <a:rPr lang="ru-RU" sz="1800" b="1" kern="1200" spc="-6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sz="1800" b="1" kern="1200" spc="-6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и точности научных утверждений. Демонстрируют передовое научное мышление…</a:t>
          </a:r>
        </a:p>
      </dsp:txBody>
      <dsp:txXfrm>
        <a:off x="1814351" y="3814166"/>
        <a:ext cx="5617759" cy="1413373"/>
      </dsp:txXfrm>
    </dsp:sp>
    <dsp:sp modelId="{A0541122-0BF4-44E4-974C-89EB427D6CAA}">
      <dsp:nvSpPr>
        <dsp:cNvPr id="0" name=""/>
        <dsp:cNvSpPr/>
      </dsp:nvSpPr>
      <dsp:spPr>
        <a:xfrm>
          <a:off x="6298780" y="848042"/>
          <a:ext cx="782739" cy="782739"/>
        </a:xfrm>
        <a:prstGeom prst="downArrow">
          <a:avLst>
            <a:gd name="adj1" fmla="val 55000"/>
            <a:gd name="adj2" fmla="val 45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>
        <a:off x="6474896" y="848042"/>
        <a:ext cx="430507" cy="589011"/>
      </dsp:txXfrm>
    </dsp:sp>
    <dsp:sp modelId="{B4052FB8-DEB5-496F-8B24-832CE5EC02B3}">
      <dsp:nvSpPr>
        <dsp:cNvPr id="0" name=""/>
        <dsp:cNvSpPr/>
      </dsp:nvSpPr>
      <dsp:spPr>
        <a:xfrm>
          <a:off x="6891858" y="2271204"/>
          <a:ext cx="782739" cy="782739"/>
        </a:xfrm>
        <a:prstGeom prst="downArrow">
          <a:avLst>
            <a:gd name="adj1" fmla="val 55000"/>
            <a:gd name="adj2" fmla="val 45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>
        <a:off x="7067974" y="2271204"/>
        <a:ext cx="430507" cy="589011"/>
      </dsp:txXfrm>
    </dsp:sp>
    <dsp:sp modelId="{C076F7FA-C190-40B9-9736-3FEB3FD56454}">
      <dsp:nvSpPr>
        <dsp:cNvPr id="0" name=""/>
        <dsp:cNvSpPr/>
      </dsp:nvSpPr>
      <dsp:spPr>
        <a:xfrm>
          <a:off x="7454824" y="3534875"/>
          <a:ext cx="782739" cy="782739"/>
        </a:xfrm>
        <a:prstGeom prst="downArrow">
          <a:avLst>
            <a:gd name="adj1" fmla="val 55000"/>
            <a:gd name="adj2" fmla="val 45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>
        <a:off x="7630940" y="3534875"/>
        <a:ext cx="430507" cy="5890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8DCD37-0A1B-46BA-BA98-FEE025D41E53}">
      <dsp:nvSpPr>
        <dsp:cNvPr id="0" name=""/>
        <dsp:cNvSpPr/>
      </dsp:nvSpPr>
      <dsp:spPr>
        <a:xfrm>
          <a:off x="0" y="5649"/>
          <a:ext cx="7315200" cy="4680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Учебные </a:t>
          </a:r>
        </a:p>
      </dsp:txBody>
      <dsp:txXfrm>
        <a:off x="22846" y="28495"/>
        <a:ext cx="7269508" cy="422308"/>
      </dsp:txXfrm>
    </dsp:sp>
    <dsp:sp modelId="{32D84CC1-ECBD-4131-B8CF-5FB2754D5CB3}">
      <dsp:nvSpPr>
        <dsp:cNvPr id="0" name=""/>
        <dsp:cNvSpPr/>
      </dsp:nvSpPr>
      <dsp:spPr>
        <a:xfrm>
          <a:off x="0" y="473649"/>
          <a:ext cx="7315200" cy="476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2258" tIns="25400" rIns="142240" bIns="254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Arial" pitchFamily="34" charset="0"/>
              <a:cs typeface="Arial" pitchFamily="34" charset="0"/>
            </a:rPr>
            <a:t>Классический пример – текст школьного учебника или электронной интерактивной обучающей программы. Это чтение для обучения</a:t>
          </a:r>
        </a:p>
      </dsp:txBody>
      <dsp:txXfrm>
        <a:off x="0" y="473649"/>
        <a:ext cx="7315200" cy="476100"/>
      </dsp:txXfrm>
    </dsp:sp>
    <dsp:sp modelId="{F20D6E71-E467-4B8E-8BC0-F2569AB2C051}">
      <dsp:nvSpPr>
        <dsp:cNvPr id="0" name=""/>
        <dsp:cNvSpPr/>
      </dsp:nvSpPr>
      <dsp:spPr>
        <a:xfrm>
          <a:off x="0" y="949749"/>
          <a:ext cx="7315200" cy="468000"/>
        </a:xfrm>
        <a:prstGeom prst="roundRect">
          <a:avLst/>
        </a:prstGeom>
        <a:solidFill>
          <a:schemeClr val="accent3">
            <a:hueOff val="903533"/>
            <a:satOff val="33333"/>
            <a:lumOff val="-4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Личные </a:t>
          </a:r>
        </a:p>
      </dsp:txBody>
      <dsp:txXfrm>
        <a:off x="22846" y="972595"/>
        <a:ext cx="7269508" cy="422308"/>
      </dsp:txXfrm>
    </dsp:sp>
    <dsp:sp modelId="{C36AF8D9-E3AD-487D-BE74-EA37F5C13D8B}">
      <dsp:nvSpPr>
        <dsp:cNvPr id="0" name=""/>
        <dsp:cNvSpPr/>
      </dsp:nvSpPr>
      <dsp:spPr>
        <a:xfrm>
          <a:off x="0" y="1417749"/>
          <a:ext cx="7315200" cy="683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2258" tIns="25400" rIns="142240" bIns="254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Arial" pitchFamily="34" charset="0"/>
              <a:cs typeface="Arial" pitchFamily="34" charset="0"/>
            </a:rPr>
            <a:t>Чтение, чтобы развить личные отношения. Тексты: личные письма, художественная литература, биография, персональные электронные письма, мгновенные сообщения, </a:t>
          </a:r>
          <a:r>
            <a:rPr lang="ru-RU" sz="1600" kern="1200" dirty="0" err="1">
              <a:latin typeface="Arial" pitchFamily="34" charset="0"/>
              <a:cs typeface="Arial" pitchFamily="34" charset="0"/>
            </a:rPr>
            <a:t>блоги</a:t>
          </a:r>
          <a:r>
            <a:rPr lang="ru-RU" sz="1600" kern="1200" dirty="0">
              <a:latin typeface="Arial" pitchFamily="34" charset="0"/>
              <a:cs typeface="Arial" pitchFamily="34" charset="0"/>
            </a:rPr>
            <a:t> дневникового типа</a:t>
          </a:r>
        </a:p>
      </dsp:txBody>
      <dsp:txXfrm>
        <a:off x="0" y="1417749"/>
        <a:ext cx="7315200" cy="683100"/>
      </dsp:txXfrm>
    </dsp:sp>
    <dsp:sp modelId="{DE59E83C-0F79-454B-80A8-CD4ACB74AB23}">
      <dsp:nvSpPr>
        <dsp:cNvPr id="0" name=""/>
        <dsp:cNvSpPr/>
      </dsp:nvSpPr>
      <dsp:spPr>
        <a:xfrm>
          <a:off x="0" y="2100849"/>
          <a:ext cx="7315200" cy="468000"/>
        </a:xfrm>
        <a:prstGeom prst="roundRect">
          <a:avLst/>
        </a:prstGeom>
        <a:solidFill>
          <a:schemeClr val="accent3">
            <a:hueOff val="1807066"/>
            <a:satOff val="66667"/>
            <a:lumOff val="-9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Общественные</a:t>
          </a:r>
        </a:p>
      </dsp:txBody>
      <dsp:txXfrm>
        <a:off x="22846" y="2123695"/>
        <a:ext cx="7269508" cy="422308"/>
      </dsp:txXfrm>
    </dsp:sp>
    <dsp:sp modelId="{0D4E79E6-97FA-41A5-BC1E-D8315677089E}">
      <dsp:nvSpPr>
        <dsp:cNvPr id="0" name=""/>
        <dsp:cNvSpPr/>
      </dsp:nvSpPr>
      <dsp:spPr>
        <a:xfrm>
          <a:off x="0" y="2568849"/>
          <a:ext cx="7315200" cy="910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2258" tIns="25400" rIns="142240" bIns="254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Arial" pitchFamily="34" charset="0"/>
              <a:cs typeface="Arial" pitchFamily="34" charset="0"/>
            </a:rPr>
            <a:t>Тексты про деятельность и заботы общества: официальные документы и информация об общественных событиях, </a:t>
          </a:r>
          <a:r>
            <a:rPr lang="ru-RU" sz="1600" kern="1200" dirty="0" err="1">
              <a:latin typeface="Arial" pitchFamily="34" charset="0"/>
              <a:cs typeface="Arial" pitchFamily="34" charset="0"/>
            </a:rPr>
            <a:t>блоги</a:t>
          </a:r>
          <a:r>
            <a:rPr lang="ru-RU" sz="1600" kern="1200" dirty="0">
              <a:latin typeface="Arial" pitchFamily="34" charset="0"/>
              <a:cs typeface="Arial" pitchFamily="34" charset="0"/>
            </a:rPr>
            <a:t> в виде форума, новостные </a:t>
          </a:r>
          <a:r>
            <a:rPr lang="ru-RU" sz="1600" kern="1200" dirty="0" err="1">
              <a:latin typeface="Arial" pitchFamily="34" charset="0"/>
              <a:cs typeface="Arial" pitchFamily="34" charset="0"/>
            </a:rPr>
            <a:t>веб-сайты</a:t>
          </a:r>
          <a:r>
            <a:rPr lang="ru-RU" sz="1600" kern="1200" dirty="0">
              <a:latin typeface="Arial" pitchFamily="34" charset="0"/>
              <a:cs typeface="Arial" pitchFamily="34" charset="0"/>
            </a:rPr>
            <a:t> и общественные заметки в интернете</a:t>
          </a:r>
          <a:br>
            <a:rPr lang="ru-RU" sz="1600" kern="1200" dirty="0">
              <a:latin typeface="Arial" pitchFamily="34" charset="0"/>
              <a:cs typeface="Arial" pitchFamily="34" charset="0"/>
            </a:rPr>
          </a:br>
          <a:r>
            <a:rPr lang="ru-RU" sz="1600" kern="1200" dirty="0">
              <a:latin typeface="Arial" pitchFamily="34" charset="0"/>
              <a:cs typeface="Arial" pitchFamily="34" charset="0"/>
            </a:rPr>
            <a:t> и печатных изданиях</a:t>
          </a:r>
        </a:p>
      </dsp:txBody>
      <dsp:txXfrm>
        <a:off x="0" y="2568849"/>
        <a:ext cx="7315200" cy="910800"/>
      </dsp:txXfrm>
    </dsp:sp>
    <dsp:sp modelId="{6F127A1B-E056-494E-B71B-F134C244EE11}">
      <dsp:nvSpPr>
        <dsp:cNvPr id="0" name=""/>
        <dsp:cNvSpPr/>
      </dsp:nvSpPr>
      <dsp:spPr>
        <a:xfrm>
          <a:off x="0" y="3479650"/>
          <a:ext cx="7315200" cy="468000"/>
        </a:xfrm>
        <a:prstGeom prst="round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Деловые</a:t>
          </a:r>
        </a:p>
      </dsp:txBody>
      <dsp:txXfrm>
        <a:off x="22846" y="3502496"/>
        <a:ext cx="7269508" cy="422308"/>
      </dsp:txXfrm>
    </dsp:sp>
    <dsp:sp modelId="{ECB815E6-6006-436A-974E-8A520BEFA4C6}">
      <dsp:nvSpPr>
        <dsp:cNvPr id="0" name=""/>
        <dsp:cNvSpPr/>
      </dsp:nvSpPr>
      <dsp:spPr>
        <a:xfrm>
          <a:off x="0" y="3947650"/>
          <a:ext cx="7315200" cy="910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2258" tIns="25400" rIns="142240" bIns="254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Arial" pitchFamily="34" charset="0"/>
              <a:cs typeface="Arial" pitchFamily="34" charset="0"/>
            </a:rPr>
            <a:t>Текст, чтобы выполнить безотлагательное дело: найти объявление</a:t>
          </a:r>
          <a:br>
            <a:rPr lang="ru-RU" sz="1600" kern="1200" dirty="0">
              <a:latin typeface="Arial" pitchFamily="34" charset="0"/>
              <a:cs typeface="Arial" pitchFamily="34" charset="0"/>
            </a:rPr>
          </a:br>
          <a:r>
            <a:rPr lang="ru-RU" sz="1600" kern="1200" dirty="0">
              <a:latin typeface="Arial" pitchFamily="34" charset="0"/>
              <a:cs typeface="Arial" pitchFamily="34" charset="0"/>
            </a:rPr>
            <a:t> о работе в газете или интернете; инструкция, чтобы приступить</a:t>
          </a:r>
          <a:r>
            <a:rPr lang="en-US" sz="1600" kern="1200" dirty="0">
              <a:latin typeface="Arial" pitchFamily="34" charset="0"/>
              <a:cs typeface="Arial" pitchFamily="34" charset="0"/>
            </a:rPr>
            <a:t/>
          </a:r>
          <a:br>
            <a:rPr lang="en-US" sz="1600" kern="1200" dirty="0">
              <a:latin typeface="Arial" pitchFamily="34" charset="0"/>
              <a:cs typeface="Arial" pitchFamily="34" charset="0"/>
            </a:rPr>
          </a:br>
          <a:r>
            <a:rPr lang="ru-RU" sz="1600" kern="1200" dirty="0">
              <a:latin typeface="Arial" pitchFamily="34" charset="0"/>
              <a:cs typeface="Arial" pitchFamily="34" charset="0"/>
            </a:rPr>
            <a:t>к работе. Такие тексты оценивают готовность молодых людей успешно работать после школы, применять свои знания в жизни</a:t>
          </a:r>
        </a:p>
      </dsp:txBody>
      <dsp:txXfrm>
        <a:off x="0" y="3947650"/>
        <a:ext cx="7315200" cy="9108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1BED96-473E-46C1-961A-B94C1782C06C}">
      <dsp:nvSpPr>
        <dsp:cNvPr id="0" name=""/>
        <dsp:cNvSpPr/>
      </dsp:nvSpPr>
      <dsp:spPr>
        <a:xfrm>
          <a:off x="0" y="269035"/>
          <a:ext cx="7797800" cy="1146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5196" tIns="291592" rIns="60519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из абзацев, глав, книг, разделов. Например, газетные статьи, эссе, романы, короткие рассказы, отзывы и письма, в том числе в электронных книгах</a:t>
          </a:r>
        </a:p>
      </dsp:txBody>
      <dsp:txXfrm>
        <a:off x="0" y="269035"/>
        <a:ext cx="7797800" cy="1146600"/>
      </dsp:txXfrm>
    </dsp:sp>
    <dsp:sp modelId="{D26A8B12-A6A0-4947-A948-DC1BC278BF0E}">
      <dsp:nvSpPr>
        <dsp:cNvPr id="0" name=""/>
        <dsp:cNvSpPr/>
      </dsp:nvSpPr>
      <dsp:spPr>
        <a:xfrm>
          <a:off x="389890" y="62395"/>
          <a:ext cx="5458460" cy="4132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317" tIns="0" rIns="206317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Сплошные тексты</a:t>
          </a:r>
        </a:p>
      </dsp:txBody>
      <dsp:txXfrm>
        <a:off x="410065" y="82570"/>
        <a:ext cx="5418110" cy="372930"/>
      </dsp:txXfrm>
    </dsp:sp>
    <dsp:sp modelId="{E0E03B3B-A5B3-4079-8052-5F9922836097}">
      <dsp:nvSpPr>
        <dsp:cNvPr id="0" name=""/>
        <dsp:cNvSpPr/>
      </dsp:nvSpPr>
      <dsp:spPr>
        <a:xfrm>
          <a:off x="0" y="1697875"/>
          <a:ext cx="7797800" cy="9040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5196" tIns="291592" rIns="60519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списки, таблицы, графики, диаграммы, рекламные объявления, каталоги, индексы и формы для заполнения</a:t>
          </a:r>
        </a:p>
      </dsp:txBody>
      <dsp:txXfrm>
        <a:off x="0" y="1697875"/>
        <a:ext cx="7797800" cy="904049"/>
      </dsp:txXfrm>
    </dsp:sp>
    <dsp:sp modelId="{71229171-2D3C-4F3C-B9F7-0CCF337BB195}">
      <dsp:nvSpPr>
        <dsp:cNvPr id="0" name=""/>
        <dsp:cNvSpPr/>
      </dsp:nvSpPr>
      <dsp:spPr>
        <a:xfrm>
          <a:off x="389890" y="1491235"/>
          <a:ext cx="5458460" cy="4132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317" tIns="0" rIns="206317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Несплошные</a:t>
          </a: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 тексты</a:t>
          </a:r>
        </a:p>
      </dsp:txBody>
      <dsp:txXfrm>
        <a:off x="410065" y="1511410"/>
        <a:ext cx="5418110" cy="372930"/>
      </dsp:txXfrm>
    </dsp:sp>
    <dsp:sp modelId="{6875056D-ED1D-486F-BA69-A5BD5585934F}">
      <dsp:nvSpPr>
        <dsp:cNvPr id="0" name=""/>
        <dsp:cNvSpPr/>
      </dsp:nvSpPr>
      <dsp:spPr>
        <a:xfrm>
          <a:off x="0" y="2884165"/>
          <a:ext cx="7797800" cy="16317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5196" tIns="291592" rIns="60519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включают элементы сплошных и </a:t>
          </a:r>
          <a:r>
            <a:rPr lang="ru-RU" sz="1800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несплошных</a:t>
          </a:r>
          <a: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форматов. </a:t>
          </a:r>
          <a:b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печатной среде – общий формат для журналов, справочников и отчетов. В цифровой среде – авторские </a:t>
          </a:r>
          <a:r>
            <a:rPr lang="ru-RU" sz="1800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веб-страницы</a:t>
          </a:r>
          <a: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со списками, абзацами и графиками, сообщения электронной почты, чатов и форумов</a:t>
          </a:r>
        </a:p>
      </dsp:txBody>
      <dsp:txXfrm>
        <a:off x="0" y="2884165"/>
        <a:ext cx="7797800" cy="1631700"/>
      </dsp:txXfrm>
    </dsp:sp>
    <dsp:sp modelId="{40E2E09F-1913-42CB-9094-89DEB5827CFC}">
      <dsp:nvSpPr>
        <dsp:cNvPr id="0" name=""/>
        <dsp:cNvSpPr/>
      </dsp:nvSpPr>
      <dsp:spPr>
        <a:xfrm>
          <a:off x="389890" y="2677524"/>
          <a:ext cx="5458460" cy="4132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317" tIns="0" rIns="206317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Смешанные тексты</a:t>
          </a:r>
        </a:p>
      </dsp:txBody>
      <dsp:txXfrm>
        <a:off x="410065" y="2697699"/>
        <a:ext cx="5418110" cy="372930"/>
      </dsp:txXfrm>
    </dsp:sp>
    <dsp:sp modelId="{3076308A-2282-4907-8FCF-5EB71C160227}">
      <dsp:nvSpPr>
        <dsp:cNvPr id="0" name=""/>
        <dsp:cNvSpPr/>
      </dsp:nvSpPr>
      <dsp:spPr>
        <a:xfrm>
          <a:off x="0" y="4798105"/>
          <a:ext cx="7797800" cy="1146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5196" tIns="291592" rIns="60519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их авторы создают независимо друг от друга. Например, набор </a:t>
          </a:r>
          <a:r>
            <a:rPr lang="ru-RU" sz="1800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веб-сайтов</a:t>
          </a:r>
          <a: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компаний, которые предлагают одну услугу или аналогичные товары</a:t>
          </a:r>
        </a:p>
      </dsp:txBody>
      <dsp:txXfrm>
        <a:off x="0" y="4798105"/>
        <a:ext cx="7797800" cy="1146600"/>
      </dsp:txXfrm>
    </dsp:sp>
    <dsp:sp modelId="{2975ACDB-7344-4FCA-958A-CB1C9908C5AB}">
      <dsp:nvSpPr>
        <dsp:cNvPr id="0" name=""/>
        <dsp:cNvSpPr/>
      </dsp:nvSpPr>
      <dsp:spPr>
        <a:xfrm>
          <a:off x="389890" y="4591465"/>
          <a:ext cx="5458460" cy="4132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317" tIns="0" rIns="206317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Составные тексты</a:t>
          </a:r>
        </a:p>
      </dsp:txBody>
      <dsp:txXfrm>
        <a:off x="410065" y="4611640"/>
        <a:ext cx="5418110" cy="3729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293045-8254-4EE4-8911-BDDE37AA4AE1}">
      <dsp:nvSpPr>
        <dsp:cNvPr id="0" name=""/>
        <dsp:cNvSpPr/>
      </dsp:nvSpPr>
      <dsp:spPr>
        <a:xfrm>
          <a:off x="2320" y="371546"/>
          <a:ext cx="2267644" cy="113382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Описание</a:t>
          </a:r>
        </a:p>
      </dsp:txBody>
      <dsp:txXfrm>
        <a:off x="35529" y="404755"/>
        <a:ext cx="2201226" cy="1067404"/>
      </dsp:txXfrm>
    </dsp:sp>
    <dsp:sp modelId="{9C3066AE-932B-464E-8C77-158EEF8D9198}">
      <dsp:nvSpPr>
        <dsp:cNvPr id="0" name=""/>
        <dsp:cNvSpPr/>
      </dsp:nvSpPr>
      <dsp:spPr>
        <a:xfrm>
          <a:off x="229085" y="1505368"/>
          <a:ext cx="226764" cy="9464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6486"/>
              </a:lnTo>
              <a:lnTo>
                <a:pt x="226764" y="946486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732A34-9D60-47CB-AD1F-B686D2075858}">
      <dsp:nvSpPr>
        <dsp:cNvPr id="0" name=""/>
        <dsp:cNvSpPr/>
      </dsp:nvSpPr>
      <dsp:spPr>
        <a:xfrm>
          <a:off x="455849" y="1788824"/>
          <a:ext cx="2165818" cy="13260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Про свойства предметов </a:t>
          </a:r>
          <a:r>
            <a:rPr lang="en-US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/>
          </a:r>
          <a:br>
            <a:rPr lang="en-US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пространстве</a:t>
          </a:r>
        </a:p>
      </dsp:txBody>
      <dsp:txXfrm>
        <a:off x="494688" y="1827663"/>
        <a:ext cx="2088140" cy="1248383"/>
      </dsp:txXfrm>
    </dsp:sp>
    <dsp:sp modelId="{9B43E2A1-301B-4BB5-8949-FFE369285CEF}">
      <dsp:nvSpPr>
        <dsp:cNvPr id="0" name=""/>
        <dsp:cNvSpPr/>
      </dsp:nvSpPr>
      <dsp:spPr>
        <a:xfrm>
          <a:off x="229085" y="1505368"/>
          <a:ext cx="226764" cy="27131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3128"/>
              </a:lnTo>
              <a:lnTo>
                <a:pt x="226764" y="271312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8F3B32-048B-4D2A-A819-8A39AB7BCA0A}">
      <dsp:nvSpPr>
        <dsp:cNvPr id="0" name=""/>
        <dsp:cNvSpPr/>
      </dsp:nvSpPr>
      <dsp:spPr>
        <a:xfrm>
          <a:off x="455849" y="3398341"/>
          <a:ext cx="2165818" cy="16403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291073"/>
              <a:satOff val="-16786"/>
              <a:lumOff val="17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книге </a:t>
          </a:r>
          <a:b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 путешествиях </a:t>
          </a:r>
          <a:r>
            <a:rPr lang="en-US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/>
          </a:r>
          <a:br>
            <a:rPr lang="en-US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или дневнике – </a:t>
          </a:r>
          <a:r>
            <a:rPr lang="en-US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/>
          </a:r>
          <a:br>
            <a:rPr lang="en-US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это описание места,</a:t>
          </a:r>
          <a:b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 также карта, </a:t>
          </a:r>
          <a:r>
            <a:rPr lang="ru-RU" sz="1600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онлайн-расписание</a:t>
          </a: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полетов</a:t>
          </a:r>
        </a:p>
      </dsp:txBody>
      <dsp:txXfrm>
        <a:off x="503892" y="3446384"/>
        <a:ext cx="2069732" cy="1544226"/>
      </dsp:txXfrm>
    </dsp:sp>
    <dsp:sp modelId="{820F448B-1654-45E7-8955-0FCF7412D073}">
      <dsp:nvSpPr>
        <dsp:cNvPr id="0" name=""/>
        <dsp:cNvSpPr/>
      </dsp:nvSpPr>
      <dsp:spPr>
        <a:xfrm>
          <a:off x="2836876" y="371546"/>
          <a:ext cx="2267644" cy="1133822"/>
        </a:xfrm>
        <a:prstGeom prst="roundRect">
          <a:avLst>
            <a:gd name="adj" fmla="val 10000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Повествование</a:t>
          </a:r>
        </a:p>
      </dsp:txBody>
      <dsp:txXfrm>
        <a:off x="2870085" y="404755"/>
        <a:ext cx="2201226" cy="1067404"/>
      </dsp:txXfrm>
    </dsp:sp>
    <dsp:sp modelId="{BEEF2DBD-F75B-4186-8016-1968F4E21D98}">
      <dsp:nvSpPr>
        <dsp:cNvPr id="0" name=""/>
        <dsp:cNvSpPr/>
      </dsp:nvSpPr>
      <dsp:spPr>
        <a:xfrm>
          <a:off x="3063640" y="1505368"/>
          <a:ext cx="226764" cy="9464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6486"/>
              </a:lnTo>
              <a:lnTo>
                <a:pt x="226764" y="946486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36CD1A-DE73-4114-953F-25BD6C2251FA}">
      <dsp:nvSpPr>
        <dsp:cNvPr id="0" name=""/>
        <dsp:cNvSpPr/>
      </dsp:nvSpPr>
      <dsp:spPr>
        <a:xfrm>
          <a:off x="3290405" y="1788824"/>
          <a:ext cx="2165818" cy="13260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582145"/>
              <a:satOff val="-33571"/>
              <a:lumOff val="34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Про свойства предметов </a:t>
          </a:r>
          <a:b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во времени</a:t>
          </a:r>
        </a:p>
      </dsp:txBody>
      <dsp:txXfrm>
        <a:off x="3329244" y="1827663"/>
        <a:ext cx="2088140" cy="1248383"/>
      </dsp:txXfrm>
    </dsp:sp>
    <dsp:sp modelId="{D04D8128-5757-4A36-8D92-8E4D9807BE95}">
      <dsp:nvSpPr>
        <dsp:cNvPr id="0" name=""/>
        <dsp:cNvSpPr/>
      </dsp:nvSpPr>
      <dsp:spPr>
        <a:xfrm>
          <a:off x="3063640" y="1505368"/>
          <a:ext cx="226764" cy="27131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3128"/>
              </a:lnTo>
              <a:lnTo>
                <a:pt x="226764" y="271312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81F201-965B-4C8C-9F08-04D3960DD3B3}">
      <dsp:nvSpPr>
        <dsp:cNvPr id="0" name=""/>
        <dsp:cNvSpPr/>
      </dsp:nvSpPr>
      <dsp:spPr>
        <a:xfrm>
          <a:off x="3290405" y="3398341"/>
          <a:ext cx="2165818" cy="16403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873218"/>
              <a:satOff val="-50357"/>
              <a:lumOff val="5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Роман, краткий рассказ, пьеса, сообщения в газете</a:t>
          </a:r>
        </a:p>
      </dsp:txBody>
      <dsp:txXfrm>
        <a:off x="3338448" y="3446384"/>
        <a:ext cx="2069732" cy="1544226"/>
      </dsp:txXfrm>
    </dsp:sp>
    <dsp:sp modelId="{FB72E04A-83A5-4A1B-A043-92BC4EBB3A53}">
      <dsp:nvSpPr>
        <dsp:cNvPr id="0" name=""/>
        <dsp:cNvSpPr/>
      </dsp:nvSpPr>
      <dsp:spPr>
        <a:xfrm>
          <a:off x="5671432" y="371546"/>
          <a:ext cx="2267644" cy="1133822"/>
        </a:xfrm>
        <a:prstGeom prst="roundRect">
          <a:avLst>
            <a:gd name="adj" fmla="val 1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Изложение</a:t>
          </a:r>
        </a:p>
      </dsp:txBody>
      <dsp:txXfrm>
        <a:off x="5704641" y="404755"/>
        <a:ext cx="2201226" cy="1067404"/>
      </dsp:txXfrm>
    </dsp:sp>
    <dsp:sp modelId="{D6E33362-216B-46F1-A07A-1E644DD7E964}">
      <dsp:nvSpPr>
        <dsp:cNvPr id="0" name=""/>
        <dsp:cNvSpPr/>
      </dsp:nvSpPr>
      <dsp:spPr>
        <a:xfrm>
          <a:off x="5898196" y="1505368"/>
          <a:ext cx="226764" cy="9464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6486"/>
              </a:lnTo>
              <a:lnTo>
                <a:pt x="226764" y="946486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F36273-5054-4393-B368-2F13246D444A}">
      <dsp:nvSpPr>
        <dsp:cNvPr id="0" name=""/>
        <dsp:cNvSpPr/>
      </dsp:nvSpPr>
      <dsp:spPr>
        <a:xfrm>
          <a:off x="6124961" y="1788824"/>
          <a:ext cx="2165818" cy="13260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164290"/>
              <a:satOff val="-67142"/>
              <a:lumOff val="69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Информация представлена </a:t>
          </a:r>
          <a:b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как составные понятия</a:t>
          </a:r>
        </a:p>
      </dsp:txBody>
      <dsp:txXfrm>
        <a:off x="6163800" y="1827663"/>
        <a:ext cx="2088140" cy="1248383"/>
      </dsp:txXfrm>
    </dsp:sp>
    <dsp:sp modelId="{8059E893-EE74-4AD6-B390-73819E366185}">
      <dsp:nvSpPr>
        <dsp:cNvPr id="0" name=""/>
        <dsp:cNvSpPr/>
      </dsp:nvSpPr>
      <dsp:spPr>
        <a:xfrm>
          <a:off x="5898196" y="1505368"/>
          <a:ext cx="226764" cy="27131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3128"/>
              </a:lnTo>
              <a:lnTo>
                <a:pt x="226764" y="271312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234562-6303-48D7-A6EC-5DD204300AB2}">
      <dsp:nvSpPr>
        <dsp:cNvPr id="0" name=""/>
        <dsp:cNvSpPr/>
      </dsp:nvSpPr>
      <dsp:spPr>
        <a:xfrm>
          <a:off x="6124961" y="3398341"/>
          <a:ext cx="2165818" cy="16403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Эссе, график, демонстрирующий изменения </a:t>
          </a:r>
          <a:b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численности населения</a:t>
          </a:r>
        </a:p>
      </dsp:txBody>
      <dsp:txXfrm>
        <a:off x="6173004" y="3446384"/>
        <a:ext cx="2069732" cy="154422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293045-8254-4EE4-8911-BDDE37AA4AE1}">
      <dsp:nvSpPr>
        <dsp:cNvPr id="0" name=""/>
        <dsp:cNvSpPr/>
      </dsp:nvSpPr>
      <dsp:spPr>
        <a:xfrm>
          <a:off x="2320" y="371546"/>
          <a:ext cx="2267644" cy="113382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Аргументация</a:t>
          </a:r>
        </a:p>
      </dsp:txBody>
      <dsp:txXfrm>
        <a:off x="35529" y="404755"/>
        <a:ext cx="2201226" cy="1067404"/>
      </dsp:txXfrm>
    </dsp:sp>
    <dsp:sp modelId="{9C3066AE-932B-464E-8C77-158EEF8D9198}">
      <dsp:nvSpPr>
        <dsp:cNvPr id="0" name=""/>
        <dsp:cNvSpPr/>
      </dsp:nvSpPr>
      <dsp:spPr>
        <a:xfrm>
          <a:off x="229085" y="1505368"/>
          <a:ext cx="226764" cy="9464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6486"/>
              </a:lnTo>
              <a:lnTo>
                <a:pt x="226764" y="946486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732A34-9D60-47CB-AD1F-B686D2075858}">
      <dsp:nvSpPr>
        <dsp:cNvPr id="0" name=""/>
        <dsp:cNvSpPr/>
      </dsp:nvSpPr>
      <dsp:spPr>
        <a:xfrm>
          <a:off x="455849" y="1788824"/>
          <a:ext cx="2165818" cy="13260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Текст, </a:t>
          </a:r>
          <a:r>
            <a:rPr lang="en-US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/>
          </a:r>
          <a:br>
            <a:rPr lang="en-US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который показывает взаимоотношения</a:t>
          </a:r>
          <a:b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между понятиями или утверждениями</a:t>
          </a:r>
        </a:p>
      </dsp:txBody>
      <dsp:txXfrm>
        <a:off x="494688" y="1827663"/>
        <a:ext cx="2088140" cy="1248383"/>
      </dsp:txXfrm>
    </dsp:sp>
    <dsp:sp modelId="{9B43E2A1-301B-4BB5-8949-FFE369285CEF}">
      <dsp:nvSpPr>
        <dsp:cNvPr id="0" name=""/>
        <dsp:cNvSpPr/>
      </dsp:nvSpPr>
      <dsp:spPr>
        <a:xfrm>
          <a:off x="229085" y="1505368"/>
          <a:ext cx="226764" cy="27131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3128"/>
              </a:lnTo>
              <a:lnTo>
                <a:pt x="226764" y="2713128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8F3B32-048B-4D2A-A819-8A39AB7BCA0A}">
      <dsp:nvSpPr>
        <dsp:cNvPr id="0" name=""/>
        <dsp:cNvSpPr/>
      </dsp:nvSpPr>
      <dsp:spPr>
        <a:xfrm>
          <a:off x="455849" y="3398341"/>
          <a:ext cx="2165818" cy="16403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542120"/>
              <a:satOff val="20000"/>
              <a:lumOff val="-29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Письма к редактору, посты на форуме </a:t>
          </a:r>
          <a:b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отзывы о книге</a:t>
          </a:r>
          <a:b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или фильме </a:t>
          </a:r>
          <a:b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интернете</a:t>
          </a:r>
        </a:p>
      </dsp:txBody>
      <dsp:txXfrm>
        <a:off x="503892" y="3446384"/>
        <a:ext cx="2069732" cy="1544226"/>
      </dsp:txXfrm>
    </dsp:sp>
    <dsp:sp modelId="{820F448B-1654-45E7-8955-0FCF7412D073}">
      <dsp:nvSpPr>
        <dsp:cNvPr id="0" name=""/>
        <dsp:cNvSpPr/>
      </dsp:nvSpPr>
      <dsp:spPr>
        <a:xfrm>
          <a:off x="2836876" y="371546"/>
          <a:ext cx="2267644" cy="1133822"/>
        </a:xfrm>
        <a:prstGeom prst="roundRect">
          <a:avLst>
            <a:gd name="adj" fmla="val 10000"/>
          </a:avLst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Инструкция</a:t>
          </a:r>
        </a:p>
      </dsp:txBody>
      <dsp:txXfrm>
        <a:off x="2870085" y="404755"/>
        <a:ext cx="2201226" cy="1067404"/>
      </dsp:txXfrm>
    </dsp:sp>
    <dsp:sp modelId="{BEEF2DBD-F75B-4186-8016-1968F4E21D98}">
      <dsp:nvSpPr>
        <dsp:cNvPr id="0" name=""/>
        <dsp:cNvSpPr/>
      </dsp:nvSpPr>
      <dsp:spPr>
        <a:xfrm>
          <a:off x="3063640" y="1505368"/>
          <a:ext cx="226764" cy="9464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6486"/>
              </a:lnTo>
              <a:lnTo>
                <a:pt x="226764" y="946486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36CD1A-DE73-4114-953F-25BD6C2251FA}">
      <dsp:nvSpPr>
        <dsp:cNvPr id="0" name=""/>
        <dsp:cNvSpPr/>
      </dsp:nvSpPr>
      <dsp:spPr>
        <a:xfrm>
          <a:off x="3290405" y="1788824"/>
          <a:ext cx="2165818" cy="13260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084240"/>
              <a:satOff val="40000"/>
              <a:lumOff val="-588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Текст </a:t>
          </a:r>
          <a:b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про действия</a:t>
          </a:r>
        </a:p>
      </dsp:txBody>
      <dsp:txXfrm>
        <a:off x="3329244" y="1827663"/>
        <a:ext cx="2088140" cy="1248383"/>
      </dsp:txXfrm>
    </dsp:sp>
    <dsp:sp modelId="{D04D8128-5757-4A36-8D92-8E4D9807BE95}">
      <dsp:nvSpPr>
        <dsp:cNvPr id="0" name=""/>
        <dsp:cNvSpPr/>
      </dsp:nvSpPr>
      <dsp:spPr>
        <a:xfrm>
          <a:off x="3063640" y="1505368"/>
          <a:ext cx="226764" cy="27131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3128"/>
              </a:lnTo>
              <a:lnTo>
                <a:pt x="226764" y="2713128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81F201-965B-4C8C-9F08-04D3960DD3B3}">
      <dsp:nvSpPr>
        <dsp:cNvPr id="0" name=""/>
        <dsp:cNvSpPr/>
      </dsp:nvSpPr>
      <dsp:spPr>
        <a:xfrm>
          <a:off x="3290405" y="3398341"/>
          <a:ext cx="2165818" cy="16403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626359"/>
              <a:satOff val="60000"/>
              <a:lumOff val="-882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Рецепт </a:t>
          </a:r>
          <a:r>
            <a:rPr lang="en-US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/>
          </a:r>
          <a:br>
            <a:rPr lang="en-US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или руководство </a:t>
          </a:r>
          <a:b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 работе </a:t>
          </a:r>
          <a:b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 программным обеспечением</a:t>
          </a:r>
        </a:p>
      </dsp:txBody>
      <dsp:txXfrm>
        <a:off x="3338448" y="3446384"/>
        <a:ext cx="2069732" cy="1544226"/>
      </dsp:txXfrm>
    </dsp:sp>
    <dsp:sp modelId="{FB72E04A-83A5-4A1B-A043-92BC4EBB3A53}">
      <dsp:nvSpPr>
        <dsp:cNvPr id="0" name=""/>
        <dsp:cNvSpPr/>
      </dsp:nvSpPr>
      <dsp:spPr>
        <a:xfrm>
          <a:off x="5671432" y="371546"/>
          <a:ext cx="2267644" cy="1133822"/>
        </a:xfrm>
        <a:prstGeom prst="roundRect">
          <a:avLst>
            <a:gd name="adj" fmla="val 100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Взаимодействие или сделка</a:t>
          </a:r>
        </a:p>
      </dsp:txBody>
      <dsp:txXfrm>
        <a:off x="5704641" y="404755"/>
        <a:ext cx="2201226" cy="1067404"/>
      </dsp:txXfrm>
    </dsp:sp>
    <dsp:sp modelId="{D6E33362-216B-46F1-A07A-1E644DD7E964}">
      <dsp:nvSpPr>
        <dsp:cNvPr id="0" name=""/>
        <dsp:cNvSpPr/>
      </dsp:nvSpPr>
      <dsp:spPr>
        <a:xfrm>
          <a:off x="5898196" y="1505368"/>
          <a:ext cx="226764" cy="9464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6486"/>
              </a:lnTo>
              <a:lnTo>
                <a:pt x="226764" y="946486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F36273-5054-4393-B368-2F13246D444A}">
      <dsp:nvSpPr>
        <dsp:cNvPr id="0" name=""/>
        <dsp:cNvSpPr/>
      </dsp:nvSpPr>
      <dsp:spPr>
        <a:xfrm>
          <a:off x="6124961" y="1788824"/>
          <a:ext cx="2165818" cy="13260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2168479"/>
              <a:satOff val="80000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Текст</a:t>
          </a:r>
          <a:b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про достижение</a:t>
          </a:r>
          <a:b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цели</a:t>
          </a:r>
        </a:p>
      </dsp:txBody>
      <dsp:txXfrm>
        <a:off x="6163800" y="1827663"/>
        <a:ext cx="2088140" cy="1248383"/>
      </dsp:txXfrm>
    </dsp:sp>
    <dsp:sp modelId="{8059E893-EE74-4AD6-B390-73819E366185}">
      <dsp:nvSpPr>
        <dsp:cNvPr id="0" name=""/>
        <dsp:cNvSpPr/>
      </dsp:nvSpPr>
      <dsp:spPr>
        <a:xfrm>
          <a:off x="5898196" y="1505368"/>
          <a:ext cx="226764" cy="27131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3128"/>
              </a:lnTo>
              <a:lnTo>
                <a:pt x="226764" y="2713128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234562-6303-48D7-A6EC-5DD204300AB2}">
      <dsp:nvSpPr>
        <dsp:cNvPr id="0" name=""/>
        <dsp:cNvSpPr/>
      </dsp:nvSpPr>
      <dsp:spPr>
        <a:xfrm>
          <a:off x="6124961" y="3398341"/>
          <a:ext cx="2165818" cy="16403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Текст о том, </a:t>
          </a:r>
          <a:b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как исполнить просьбу</a:t>
          </a:r>
          <a:b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6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или организовать встречу</a:t>
          </a:r>
        </a:p>
      </dsp:txBody>
      <dsp:txXfrm>
        <a:off x="6173004" y="3446384"/>
        <a:ext cx="2069732" cy="154422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DDD71F-E12E-4BC2-B4CA-E6C96829FD42}">
      <dsp:nvSpPr>
        <dsp:cNvPr id="0" name=""/>
        <dsp:cNvSpPr/>
      </dsp:nvSpPr>
      <dsp:spPr>
        <a:xfrm>
          <a:off x="0" y="-75309"/>
          <a:ext cx="7081520" cy="12209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Читатель сравнивает, сопоставляет, делает сложные выводы</a:t>
          </a:r>
        </a:p>
      </dsp:txBody>
      <dsp:txXfrm>
        <a:off x="35761" y="-39548"/>
        <a:ext cx="5660817" cy="1149456"/>
      </dsp:txXfrm>
    </dsp:sp>
    <dsp:sp modelId="{776A29C1-3E6E-4EF3-9A01-5751C8DA6A92}">
      <dsp:nvSpPr>
        <dsp:cNvPr id="0" name=""/>
        <dsp:cNvSpPr/>
      </dsp:nvSpPr>
      <dsp:spPr>
        <a:xfrm>
          <a:off x="550588" y="1229412"/>
          <a:ext cx="7081520" cy="12209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Полностью и подробно понимает текст или несколько текстов, а также незнакомые идеи в тесте с противоречивой информацией</a:t>
          </a:r>
        </a:p>
      </dsp:txBody>
      <dsp:txXfrm>
        <a:off x="586349" y="1265173"/>
        <a:ext cx="5623285" cy="1149456"/>
      </dsp:txXfrm>
    </dsp:sp>
    <dsp:sp modelId="{4720861C-2B4B-4938-875B-292FDE9CD92A}">
      <dsp:nvSpPr>
        <dsp:cNvPr id="0" name=""/>
        <dsp:cNvSpPr/>
      </dsp:nvSpPr>
      <dsp:spPr>
        <a:xfrm>
          <a:off x="1177302" y="2555404"/>
          <a:ext cx="7081520" cy="12209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Способен критически оценить сложный текст и незнакомую тему, выдвигать гипотезы на основе прочитанного	</a:t>
          </a:r>
        </a:p>
      </dsp:txBody>
      <dsp:txXfrm>
        <a:off x="1213063" y="2591165"/>
        <a:ext cx="5632136" cy="1149455"/>
      </dsp:txXfrm>
    </dsp:sp>
    <dsp:sp modelId="{05D9C344-C322-4409-A6CB-ACAA850D3250}">
      <dsp:nvSpPr>
        <dsp:cNvPr id="0" name=""/>
        <dsp:cNvSpPr/>
      </dsp:nvSpPr>
      <dsp:spPr>
        <a:xfrm>
          <a:off x="1770379" y="3869028"/>
          <a:ext cx="7081520" cy="15222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Опирается одновременно на несколько критериев, точек зрения. Важное условие – </a:t>
          </a:r>
          <a:b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в заданиях на поиск и извлечение информации  проводит точный анализ, проявляет тонкое внимание к деталям, незаметным в текстах</a:t>
          </a:r>
        </a:p>
      </dsp:txBody>
      <dsp:txXfrm>
        <a:off x="1814963" y="3913612"/>
        <a:ext cx="5605639" cy="1433049"/>
      </dsp:txXfrm>
    </dsp:sp>
    <dsp:sp modelId="{A0541122-0BF4-44E4-974C-89EB427D6CAA}">
      <dsp:nvSpPr>
        <dsp:cNvPr id="0" name=""/>
        <dsp:cNvSpPr/>
      </dsp:nvSpPr>
      <dsp:spPr>
        <a:xfrm>
          <a:off x="6287884" y="859848"/>
          <a:ext cx="793635" cy="79363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>
        <a:off x="6466452" y="859848"/>
        <a:ext cx="436499" cy="597210"/>
      </dsp:txXfrm>
    </dsp:sp>
    <dsp:sp modelId="{B4052FB8-DEB5-496F-8B24-832CE5EC02B3}">
      <dsp:nvSpPr>
        <dsp:cNvPr id="0" name=""/>
        <dsp:cNvSpPr/>
      </dsp:nvSpPr>
      <dsp:spPr>
        <a:xfrm>
          <a:off x="6880961" y="2302822"/>
          <a:ext cx="793635" cy="79363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>
        <a:off x="7059529" y="2302822"/>
        <a:ext cx="436499" cy="597210"/>
      </dsp:txXfrm>
    </dsp:sp>
    <dsp:sp modelId="{C076F7FA-C190-40B9-9736-3FEB3FD56454}">
      <dsp:nvSpPr>
        <dsp:cNvPr id="0" name=""/>
        <dsp:cNvSpPr/>
      </dsp:nvSpPr>
      <dsp:spPr>
        <a:xfrm>
          <a:off x="7465187" y="3639449"/>
          <a:ext cx="793635" cy="79363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>
        <a:off x="7643755" y="3639449"/>
        <a:ext cx="436499" cy="59721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40AEC4-B316-4F10-AFB5-68687BEF3F7C}">
      <dsp:nvSpPr>
        <dsp:cNvPr id="0" name=""/>
        <dsp:cNvSpPr/>
      </dsp:nvSpPr>
      <dsp:spPr>
        <a:xfrm>
          <a:off x="37" y="84144"/>
          <a:ext cx="3554778" cy="142191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Индивидуальные</a:t>
          </a:r>
        </a:p>
      </dsp:txBody>
      <dsp:txXfrm>
        <a:off x="37" y="84144"/>
        <a:ext cx="3554778" cy="1421911"/>
      </dsp:txXfrm>
    </dsp:sp>
    <dsp:sp modelId="{CD767029-C7FD-4ADF-BD53-6B2780DEAC08}">
      <dsp:nvSpPr>
        <dsp:cNvPr id="0" name=""/>
        <dsp:cNvSpPr/>
      </dsp:nvSpPr>
      <dsp:spPr>
        <a:xfrm>
          <a:off x="37" y="1506055"/>
          <a:ext cx="3554778" cy="2854800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Задачи про деятельность человека, его семьи, группы сверстников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Виды деятельности: приготовление пищи, покупки, игры, здоровье, личный транспорт, спорт, путешествия, расписание дня и личные финансы</a:t>
          </a:r>
        </a:p>
      </dsp:txBody>
      <dsp:txXfrm>
        <a:off x="37" y="1506055"/>
        <a:ext cx="3554778" cy="2854800"/>
      </dsp:txXfrm>
    </dsp:sp>
    <dsp:sp modelId="{914F713E-3A0C-42FA-92AE-955DF2BF3394}">
      <dsp:nvSpPr>
        <dsp:cNvPr id="0" name=""/>
        <dsp:cNvSpPr/>
      </dsp:nvSpPr>
      <dsp:spPr>
        <a:xfrm>
          <a:off x="4052484" y="84144"/>
          <a:ext cx="3554778" cy="1421911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Профес-сиональные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>
        <a:off x="4052484" y="84144"/>
        <a:ext cx="3554778" cy="1421911"/>
      </dsp:txXfrm>
    </dsp:sp>
    <dsp:sp modelId="{1BC9B20A-1938-471D-9CF6-0BE812D16AD8}">
      <dsp:nvSpPr>
        <dsp:cNvPr id="0" name=""/>
        <dsp:cNvSpPr/>
      </dsp:nvSpPr>
      <dsp:spPr>
        <a:xfrm>
          <a:off x="4052484" y="1506055"/>
          <a:ext cx="3554778" cy="2854800"/>
        </a:xfrm>
        <a:prstGeom prst="rect">
          <a:avLst/>
        </a:prstGeom>
        <a:solidFill>
          <a:schemeClr val="accent5">
            <a:tint val="40000"/>
            <a:alpha val="90000"/>
            <a:hueOff val="-7391755"/>
            <a:satOff val="-12816"/>
            <a:lumOff val="-1289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Задачи про сферу труда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Понятия: измерение, расчет и заказ материалов для строительства, начисление зарплаты, бухучет, контроль качества, дизайн и архитектура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Задания должны быть доступны для учеников 15-ти лет</a:t>
          </a:r>
        </a:p>
      </dsp:txBody>
      <dsp:txXfrm>
        <a:off x="4052484" y="1506055"/>
        <a:ext cx="3554778" cy="285480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40AEC4-B316-4F10-AFB5-68687BEF3F7C}">
      <dsp:nvSpPr>
        <dsp:cNvPr id="0" name=""/>
        <dsp:cNvSpPr/>
      </dsp:nvSpPr>
      <dsp:spPr>
        <a:xfrm>
          <a:off x="37" y="84144"/>
          <a:ext cx="3554778" cy="142191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Социальные</a:t>
          </a:r>
        </a:p>
      </dsp:txBody>
      <dsp:txXfrm>
        <a:off x="37" y="84144"/>
        <a:ext cx="3554778" cy="1421911"/>
      </dsp:txXfrm>
    </dsp:sp>
    <dsp:sp modelId="{CD767029-C7FD-4ADF-BD53-6B2780DEAC08}">
      <dsp:nvSpPr>
        <dsp:cNvPr id="0" name=""/>
        <dsp:cNvSpPr/>
      </dsp:nvSpPr>
      <dsp:spPr>
        <a:xfrm>
          <a:off x="37" y="1506055"/>
          <a:ext cx="3554778" cy="285480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Задачи про сообщество: местное, национальное, глобальное.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Понятия: система голосования, общественный транспорт, правительство, </a:t>
          </a:r>
          <a:r>
            <a:rPr lang="ru-RU" sz="1800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госполитика</a:t>
          </a:r>
          <a: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демография, реклама, национальная статистика и экономика</a:t>
          </a:r>
        </a:p>
      </dsp:txBody>
      <dsp:txXfrm>
        <a:off x="37" y="1506055"/>
        <a:ext cx="3554778" cy="2854800"/>
      </dsp:txXfrm>
    </dsp:sp>
    <dsp:sp modelId="{914F713E-3A0C-42FA-92AE-955DF2BF3394}">
      <dsp:nvSpPr>
        <dsp:cNvPr id="0" name=""/>
        <dsp:cNvSpPr/>
      </dsp:nvSpPr>
      <dsp:spPr>
        <a:xfrm>
          <a:off x="4052484" y="84144"/>
          <a:ext cx="3554778" cy="1421911"/>
        </a:xfrm>
        <a:prstGeom prst="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Научные</a:t>
          </a:r>
        </a:p>
      </dsp:txBody>
      <dsp:txXfrm>
        <a:off x="4052484" y="84144"/>
        <a:ext cx="3554778" cy="1421911"/>
      </dsp:txXfrm>
    </dsp:sp>
    <dsp:sp modelId="{1BC9B20A-1938-471D-9CF6-0BE812D16AD8}">
      <dsp:nvSpPr>
        <dsp:cNvPr id="0" name=""/>
        <dsp:cNvSpPr/>
      </dsp:nvSpPr>
      <dsp:spPr>
        <a:xfrm>
          <a:off x="4052484" y="1506055"/>
          <a:ext cx="3554778" cy="2854800"/>
        </a:xfrm>
        <a:prstGeom prst="rect">
          <a:avLst/>
        </a:prstGeom>
        <a:solidFill>
          <a:schemeClr val="accent4">
            <a:tint val="40000"/>
            <a:alpha val="90000"/>
            <a:hueOff val="11513918"/>
            <a:satOff val="-61261"/>
            <a:lumOff val="-349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11513918"/>
              <a:satOff val="-61261"/>
              <a:lumOff val="-34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Задачи про то, </a:t>
          </a:r>
          <a:b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как применять математику </a:t>
          </a:r>
          <a:b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мире природы, про науку </a:t>
          </a:r>
          <a:b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технику.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Контексты: погода </a:t>
          </a:r>
          <a:r>
            <a:rPr lang="en-US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/>
          </a:r>
          <a:br>
            <a:rPr lang="en-US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или климат, экология, медицина, космическая наука, генетика, измерения </a:t>
          </a:r>
          <a:r>
            <a:rPr lang="en-US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/>
          </a:r>
          <a:br>
            <a:rPr lang="en-US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</a:br>
          <a:r>
            <a:rPr lang="ru-RU" sz="1800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сам мир математики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4052484" y="1506055"/>
        <a:ext cx="3554778" cy="285480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DDD71F-E12E-4BC2-B4CA-E6C96829FD42}">
      <dsp:nvSpPr>
        <dsp:cNvPr id="0" name=""/>
        <dsp:cNvSpPr/>
      </dsp:nvSpPr>
      <dsp:spPr>
        <a:xfrm>
          <a:off x="0" y="-74275"/>
          <a:ext cx="7081520" cy="120421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Школьник обобщает, использует информацию на основе своих исследований </a:t>
          </a:r>
          <a:b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и моделирования сложных задач. Использует знания в нестандартных контекстах </a:t>
          </a:r>
        </a:p>
      </dsp:txBody>
      <dsp:txXfrm>
        <a:off x="35270" y="-39005"/>
        <a:ext cx="5680323" cy="1133674"/>
      </dsp:txXfrm>
    </dsp:sp>
    <dsp:sp modelId="{776A29C1-3E6E-4EF3-9A01-5751C8DA6A92}">
      <dsp:nvSpPr>
        <dsp:cNvPr id="0" name=""/>
        <dsp:cNvSpPr/>
      </dsp:nvSpPr>
      <dsp:spPr>
        <a:xfrm>
          <a:off x="593077" y="1253187"/>
          <a:ext cx="7081520" cy="120421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Связывает различные источники информации и представления,  плавно переходит от одного к другому. Способен к продвинутому математическому мышлению и рассуждению</a:t>
          </a:r>
        </a:p>
      </dsp:txBody>
      <dsp:txXfrm>
        <a:off x="628347" y="1288457"/>
        <a:ext cx="5635163" cy="1133674"/>
      </dsp:txXfrm>
    </dsp:sp>
    <dsp:sp modelId="{4720861C-2B4B-4938-875B-292FDE9CD92A}">
      <dsp:nvSpPr>
        <dsp:cNvPr id="0" name=""/>
        <dsp:cNvSpPr/>
      </dsp:nvSpPr>
      <dsp:spPr>
        <a:xfrm>
          <a:off x="1177302" y="2601916"/>
          <a:ext cx="7081520" cy="120421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Применяют свое понимание и навыки символических и формальных математических операций  функций, чтобы развить новые подходы и стратегии решения задач	</a:t>
          </a:r>
        </a:p>
      </dsp:txBody>
      <dsp:txXfrm>
        <a:off x="1212572" y="2637186"/>
        <a:ext cx="5644015" cy="1133674"/>
      </dsp:txXfrm>
    </dsp:sp>
    <dsp:sp modelId="{05D9C344-C322-4409-A6CB-ACAA850D3250}">
      <dsp:nvSpPr>
        <dsp:cNvPr id="0" name=""/>
        <dsp:cNvSpPr/>
      </dsp:nvSpPr>
      <dsp:spPr>
        <a:xfrm>
          <a:off x="1770379" y="3929692"/>
          <a:ext cx="7081520" cy="150131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Анализируют свои действия, формулируют </a:t>
          </a:r>
          <a:b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и точно сообщают о своих решениях относительно личных выводов, </a:t>
          </a:r>
          <a:b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</a:b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об их соответствии исходной ситуации </a:t>
          </a:r>
        </a:p>
      </dsp:txBody>
      <dsp:txXfrm>
        <a:off x="1814351" y="3973664"/>
        <a:ext cx="5617759" cy="1413373"/>
      </dsp:txXfrm>
    </dsp:sp>
    <dsp:sp modelId="{A0541122-0BF4-44E4-974C-89EB427D6CAA}">
      <dsp:nvSpPr>
        <dsp:cNvPr id="0" name=""/>
        <dsp:cNvSpPr/>
      </dsp:nvSpPr>
      <dsp:spPr>
        <a:xfrm>
          <a:off x="6298780" y="848042"/>
          <a:ext cx="782739" cy="782739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>
        <a:off x="6474896" y="848042"/>
        <a:ext cx="430507" cy="589011"/>
      </dsp:txXfrm>
    </dsp:sp>
    <dsp:sp modelId="{B4052FB8-DEB5-496F-8B24-832CE5EC02B3}">
      <dsp:nvSpPr>
        <dsp:cNvPr id="0" name=""/>
        <dsp:cNvSpPr/>
      </dsp:nvSpPr>
      <dsp:spPr>
        <a:xfrm>
          <a:off x="6891858" y="2271204"/>
          <a:ext cx="782739" cy="782739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>
        <a:off x="7067974" y="2271204"/>
        <a:ext cx="430507" cy="589011"/>
      </dsp:txXfrm>
    </dsp:sp>
    <dsp:sp modelId="{C076F7FA-C190-40B9-9736-3FEB3FD56454}">
      <dsp:nvSpPr>
        <dsp:cNvPr id="0" name=""/>
        <dsp:cNvSpPr/>
      </dsp:nvSpPr>
      <dsp:spPr>
        <a:xfrm>
          <a:off x="7476083" y="3694366"/>
          <a:ext cx="782739" cy="782739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sp:txBody>
      <dsp:txXfrm>
        <a:off x="7652199" y="3694366"/>
        <a:ext cx="430507" cy="5890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CF56DD-AB5A-4A72-827A-A9463E29238F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51E9E3-F0F3-4611-B535-37B3ED05B40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3A2ED9-A6C3-4628-BB70-755AB2FFA639}" type="slidenum">
              <a:rPr lang="ru-RU"/>
              <a:pPr/>
              <a:t>36</a:t>
            </a:fld>
            <a:endParaRPr lang="ru-RU" dirty="0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Для понимания того, чего НЕ умеет подавляющее большинство – 94% наших школьников, обратимся к требованиям высшего уровня читательских достижений.</a:t>
            </a:r>
          </a:p>
          <a:p>
            <a:endParaRPr lang="ru-RU" dirty="0"/>
          </a:p>
          <a:p>
            <a:r>
              <a:rPr lang="ru-RU" dirty="0"/>
              <a:t>Как представлена информация…. Вот как сейчас. Вы получаете множество текстов – устных и письменных, словесных и графических… Перед Вами стоит задача улучшить наше образование. Из тестов вы хотите взять то, что вам поможет в решении вашей задачи…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3A2ED9-A6C3-4628-BB70-755AB2FFA639}" type="slidenum">
              <a:rPr lang="ru-RU"/>
              <a:pPr/>
              <a:t>44</a:t>
            </a:fld>
            <a:endParaRPr lang="ru-RU" dirty="0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Для понимания того, чего НЕ умеет подавляющее большинство – 94% наших школьников, обратимся к требованиям высшего уровня читательских достижений.</a:t>
            </a:r>
          </a:p>
          <a:p>
            <a:endParaRPr lang="ru-RU" dirty="0"/>
          </a:p>
          <a:p>
            <a:r>
              <a:rPr lang="ru-RU" dirty="0"/>
              <a:t>Как представлена информация…. Вот как сейчас. Вы получаете множество текстов – устных и письменных, словесных и графических… Перед Вами стоит задача улучшить наше образование. Из тестов вы хотите взять то, что вам поможет в решении вашей задачи…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3A2ED9-A6C3-4628-BB70-755AB2FFA639}" type="slidenum">
              <a:rPr lang="ru-RU"/>
              <a:pPr/>
              <a:t>56</a:t>
            </a:fld>
            <a:endParaRPr lang="ru-RU" dirty="0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Для понимания того, чего НЕ умеет подавляющее большинство – 94% наших школьников, обратимся к требованиям высшего уровня читательских достижений.</a:t>
            </a:r>
          </a:p>
          <a:p>
            <a:endParaRPr lang="ru-RU" dirty="0"/>
          </a:p>
          <a:p>
            <a:r>
              <a:rPr lang="ru-RU" dirty="0"/>
              <a:t>Как представлена информация…. Вот как сейчас. Вы получаете множество текстов – устных и письменных, словесных и графических… Перед Вами стоит задача улучшить наше образование. Из тестов вы хотите взять то, что вам поможет в решении вашей задачи…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10/16/2019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914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10/16/2019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94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10/16/2019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0024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4639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1" y="1600202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70B5FC-6D3C-4975-A361-DFA2A70B3164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38600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10/16/2019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464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10/16/2019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076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10/16/2019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74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10/16/2019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097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10/16/2019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073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10/16/2019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137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10/16/2019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878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10/16/2019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276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" y="366"/>
            <a:ext cx="9143024" cy="685726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7815E-F7B8-4E93-9F6C-89F6C3C8DBB8}" type="datetimeFigureOut">
              <a:rPr lang="en-US" smtClean="0"/>
              <a:pPr/>
              <a:t>10/16/2019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37FF7-5919-41BF-8DD0-96FAEA1BD9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66165" y="383056"/>
            <a:ext cx="8220635" cy="61163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459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6.png"/><Relationship Id="rId7" Type="http://schemas.openxmlformats.org/officeDocument/2006/relationships/image" Target="../media/image4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11" Type="http://schemas.openxmlformats.org/officeDocument/2006/relationships/image" Target="../media/image54.png"/><Relationship Id="rId5" Type="http://schemas.openxmlformats.org/officeDocument/2006/relationships/diagramLayout" Target="../diagrams/layout4.xml"/><Relationship Id="rId10" Type="http://schemas.openxmlformats.org/officeDocument/2006/relationships/image" Target="../media/image56.png"/><Relationship Id="rId4" Type="http://schemas.openxmlformats.org/officeDocument/2006/relationships/diagramData" Target="../diagrams/data4.xml"/><Relationship Id="rId9" Type="http://schemas.openxmlformats.org/officeDocument/2006/relationships/image" Target="../media/image55.png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11" Type="http://schemas.openxmlformats.org/officeDocument/2006/relationships/image" Target="../media/image54.png"/><Relationship Id="rId5" Type="http://schemas.openxmlformats.org/officeDocument/2006/relationships/diagramLayout" Target="../diagrams/layout5.xml"/><Relationship Id="rId10" Type="http://schemas.openxmlformats.org/officeDocument/2006/relationships/image" Target="../media/image56.png"/><Relationship Id="rId4" Type="http://schemas.openxmlformats.org/officeDocument/2006/relationships/diagramData" Target="../diagrams/data5.xml"/><Relationship Id="rId9" Type="http://schemas.openxmlformats.org/officeDocument/2006/relationships/image" Target="../media/image5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9.png"/><Relationship Id="rId5" Type="http://schemas.openxmlformats.org/officeDocument/2006/relationships/image" Target="../media/image13.png"/><Relationship Id="rId10" Type="http://schemas.openxmlformats.org/officeDocument/2006/relationships/image" Target="../media/image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58.png"/><Relationship Id="rId4" Type="http://schemas.openxmlformats.org/officeDocument/2006/relationships/image" Target="../media/image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58.png"/><Relationship Id="rId4" Type="http://schemas.openxmlformats.org/officeDocument/2006/relationships/image" Target="../media/image9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63.png"/><Relationship Id="rId7" Type="http://schemas.openxmlformats.org/officeDocument/2006/relationships/image" Target="../media/image58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58.png"/><Relationship Id="rId4" Type="http://schemas.openxmlformats.org/officeDocument/2006/relationships/image" Target="../media/image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3.png"/><Relationship Id="rId7" Type="http://schemas.openxmlformats.org/officeDocument/2006/relationships/image" Target="../media/image58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emf"/><Relationship Id="rId13" Type="http://schemas.openxmlformats.org/officeDocument/2006/relationships/image" Target="../media/image79.emf"/><Relationship Id="rId18" Type="http://schemas.openxmlformats.org/officeDocument/2006/relationships/image" Target="../media/image84.emf"/><Relationship Id="rId26" Type="http://schemas.openxmlformats.org/officeDocument/2006/relationships/image" Target="../media/image92.emf"/><Relationship Id="rId3" Type="http://schemas.openxmlformats.org/officeDocument/2006/relationships/image" Target="../media/image69.emf"/><Relationship Id="rId21" Type="http://schemas.openxmlformats.org/officeDocument/2006/relationships/image" Target="../media/image87.emf"/><Relationship Id="rId7" Type="http://schemas.openxmlformats.org/officeDocument/2006/relationships/image" Target="../media/image73.emf"/><Relationship Id="rId12" Type="http://schemas.openxmlformats.org/officeDocument/2006/relationships/image" Target="../media/image78.emf"/><Relationship Id="rId17" Type="http://schemas.openxmlformats.org/officeDocument/2006/relationships/image" Target="../media/image83.emf"/><Relationship Id="rId25" Type="http://schemas.openxmlformats.org/officeDocument/2006/relationships/image" Target="../media/image91.emf"/><Relationship Id="rId2" Type="http://schemas.openxmlformats.org/officeDocument/2006/relationships/image" Target="../media/image68.emf"/><Relationship Id="rId16" Type="http://schemas.openxmlformats.org/officeDocument/2006/relationships/image" Target="../media/image82.emf"/><Relationship Id="rId20" Type="http://schemas.openxmlformats.org/officeDocument/2006/relationships/image" Target="../media/image86.emf"/><Relationship Id="rId29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emf"/><Relationship Id="rId11" Type="http://schemas.openxmlformats.org/officeDocument/2006/relationships/image" Target="../media/image77.emf"/><Relationship Id="rId24" Type="http://schemas.openxmlformats.org/officeDocument/2006/relationships/image" Target="../media/image90.emf"/><Relationship Id="rId5" Type="http://schemas.openxmlformats.org/officeDocument/2006/relationships/image" Target="../media/image71.emf"/><Relationship Id="rId15" Type="http://schemas.openxmlformats.org/officeDocument/2006/relationships/image" Target="../media/image81.emf"/><Relationship Id="rId23" Type="http://schemas.openxmlformats.org/officeDocument/2006/relationships/image" Target="../media/image89.emf"/><Relationship Id="rId28" Type="http://schemas.openxmlformats.org/officeDocument/2006/relationships/image" Target="../media/image9.png"/><Relationship Id="rId10" Type="http://schemas.openxmlformats.org/officeDocument/2006/relationships/image" Target="../media/image76.emf"/><Relationship Id="rId19" Type="http://schemas.openxmlformats.org/officeDocument/2006/relationships/image" Target="../media/image85.emf"/><Relationship Id="rId4" Type="http://schemas.openxmlformats.org/officeDocument/2006/relationships/image" Target="../media/image70.emf"/><Relationship Id="rId9" Type="http://schemas.openxmlformats.org/officeDocument/2006/relationships/image" Target="../media/image75.emf"/><Relationship Id="rId14" Type="http://schemas.openxmlformats.org/officeDocument/2006/relationships/image" Target="../media/image80.emf"/><Relationship Id="rId22" Type="http://schemas.openxmlformats.org/officeDocument/2006/relationships/image" Target="../media/image88.emf"/><Relationship Id="rId27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6.xml"/><Relationship Id="rId11" Type="http://schemas.openxmlformats.org/officeDocument/2006/relationships/image" Target="../media/image94.png"/><Relationship Id="rId5" Type="http://schemas.openxmlformats.org/officeDocument/2006/relationships/diagramQuickStyle" Target="../diagrams/quickStyle6.xml"/><Relationship Id="rId10" Type="http://schemas.openxmlformats.org/officeDocument/2006/relationships/image" Target="../media/image9.png"/><Relationship Id="rId4" Type="http://schemas.openxmlformats.org/officeDocument/2006/relationships/diagramLayout" Target="../diagrams/layout6.xml"/><Relationship Id="rId9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12.png"/><Relationship Id="rId7" Type="http://schemas.openxmlformats.org/officeDocument/2006/relationships/image" Target="../media/image48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27.png"/><Relationship Id="rId4" Type="http://schemas.openxmlformats.org/officeDocument/2006/relationships/image" Target="../media/image47.png"/><Relationship Id="rId9" Type="http://schemas.openxmlformats.org/officeDocument/2006/relationships/image" Target="../media/image9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9.png"/><Relationship Id="rId4" Type="http://schemas.openxmlformats.org/officeDocument/2006/relationships/image" Target="../media/image9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10" Type="http://schemas.openxmlformats.org/officeDocument/2006/relationships/image" Target="../media/image9.png"/><Relationship Id="rId4" Type="http://schemas.openxmlformats.org/officeDocument/2006/relationships/diagramLayout" Target="../diagrams/layout7.xml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8.xml"/><Relationship Id="rId7" Type="http://schemas.openxmlformats.org/officeDocument/2006/relationships/image" Target="../media/image42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Relationship Id="rId9" Type="http://schemas.openxmlformats.org/officeDocument/2006/relationships/image" Target="../media/image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8.jpeg"/><Relationship Id="rId4" Type="http://schemas.openxmlformats.org/officeDocument/2006/relationships/image" Target="../media/image5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9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emf"/><Relationship Id="rId13" Type="http://schemas.openxmlformats.org/officeDocument/2006/relationships/image" Target="../media/image78.emf"/><Relationship Id="rId18" Type="http://schemas.openxmlformats.org/officeDocument/2006/relationships/image" Target="../media/image83.emf"/><Relationship Id="rId26" Type="http://schemas.openxmlformats.org/officeDocument/2006/relationships/image" Target="../media/image91.emf"/><Relationship Id="rId3" Type="http://schemas.openxmlformats.org/officeDocument/2006/relationships/image" Target="../media/image68.emf"/><Relationship Id="rId21" Type="http://schemas.openxmlformats.org/officeDocument/2006/relationships/image" Target="../media/image86.emf"/><Relationship Id="rId7" Type="http://schemas.openxmlformats.org/officeDocument/2006/relationships/image" Target="../media/image72.emf"/><Relationship Id="rId12" Type="http://schemas.openxmlformats.org/officeDocument/2006/relationships/image" Target="../media/image77.emf"/><Relationship Id="rId17" Type="http://schemas.openxmlformats.org/officeDocument/2006/relationships/image" Target="../media/image82.emf"/><Relationship Id="rId25" Type="http://schemas.openxmlformats.org/officeDocument/2006/relationships/image" Target="../media/image90.emf"/><Relationship Id="rId2" Type="http://schemas.openxmlformats.org/officeDocument/2006/relationships/image" Target="../media/image95.png"/><Relationship Id="rId16" Type="http://schemas.openxmlformats.org/officeDocument/2006/relationships/image" Target="../media/image81.emf"/><Relationship Id="rId20" Type="http://schemas.openxmlformats.org/officeDocument/2006/relationships/image" Target="../media/image85.emf"/><Relationship Id="rId29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emf"/><Relationship Id="rId11" Type="http://schemas.openxmlformats.org/officeDocument/2006/relationships/image" Target="../media/image76.emf"/><Relationship Id="rId24" Type="http://schemas.openxmlformats.org/officeDocument/2006/relationships/image" Target="../media/image89.emf"/><Relationship Id="rId5" Type="http://schemas.openxmlformats.org/officeDocument/2006/relationships/image" Target="../media/image70.emf"/><Relationship Id="rId15" Type="http://schemas.openxmlformats.org/officeDocument/2006/relationships/image" Target="../media/image80.emf"/><Relationship Id="rId23" Type="http://schemas.openxmlformats.org/officeDocument/2006/relationships/image" Target="../media/image88.emf"/><Relationship Id="rId28" Type="http://schemas.openxmlformats.org/officeDocument/2006/relationships/image" Target="../media/image3.png"/><Relationship Id="rId10" Type="http://schemas.openxmlformats.org/officeDocument/2006/relationships/image" Target="../media/image75.emf"/><Relationship Id="rId19" Type="http://schemas.openxmlformats.org/officeDocument/2006/relationships/image" Target="../media/image84.emf"/><Relationship Id="rId4" Type="http://schemas.openxmlformats.org/officeDocument/2006/relationships/image" Target="../media/image69.emf"/><Relationship Id="rId9" Type="http://schemas.openxmlformats.org/officeDocument/2006/relationships/image" Target="../media/image74.emf"/><Relationship Id="rId14" Type="http://schemas.openxmlformats.org/officeDocument/2006/relationships/image" Target="../media/image79.emf"/><Relationship Id="rId22" Type="http://schemas.openxmlformats.org/officeDocument/2006/relationships/image" Target="../media/image87.emf"/><Relationship Id="rId27" Type="http://schemas.openxmlformats.org/officeDocument/2006/relationships/image" Target="../media/image92.emf"/></Relationships>
</file>

<file path=ppt/slides/_rels/slide4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95.png"/><Relationship Id="rId7" Type="http://schemas.openxmlformats.org/officeDocument/2006/relationships/diagramColors" Target="../diagrams/colors9.xml"/><Relationship Id="rId12" Type="http://schemas.openxmlformats.org/officeDocument/2006/relationships/image" Target="../media/image10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9.xml"/><Relationship Id="rId11" Type="http://schemas.openxmlformats.org/officeDocument/2006/relationships/image" Target="../media/image9.png"/><Relationship Id="rId5" Type="http://schemas.openxmlformats.org/officeDocument/2006/relationships/diagramLayout" Target="../diagrams/layout9.xml"/><Relationship Id="rId10" Type="http://schemas.openxmlformats.org/officeDocument/2006/relationships/image" Target="../media/image3.png"/><Relationship Id="rId4" Type="http://schemas.openxmlformats.org/officeDocument/2006/relationships/diagramData" Target="../diagrams/data9.xml"/><Relationship Id="rId9" Type="http://schemas.openxmlformats.org/officeDocument/2006/relationships/image" Target="../media/image23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12.png"/><Relationship Id="rId7" Type="http://schemas.openxmlformats.org/officeDocument/2006/relationships/image" Target="../media/image47.pn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5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2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13" Type="http://schemas.microsoft.com/office/2007/relationships/diagramDrawing" Target="../diagrams/drawing11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10.xml"/><Relationship Id="rId12" Type="http://schemas.openxmlformats.org/officeDocument/2006/relationships/diagramColors" Target="../diagrams/colors1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0.xml"/><Relationship Id="rId11" Type="http://schemas.openxmlformats.org/officeDocument/2006/relationships/diagramQuickStyle" Target="../diagrams/quickStyle11.xml"/><Relationship Id="rId5" Type="http://schemas.openxmlformats.org/officeDocument/2006/relationships/diagramLayout" Target="../diagrams/layout10.xml"/><Relationship Id="rId10" Type="http://schemas.openxmlformats.org/officeDocument/2006/relationships/diagramLayout" Target="../diagrams/layout11.xml"/><Relationship Id="rId4" Type="http://schemas.openxmlformats.org/officeDocument/2006/relationships/diagramData" Target="../diagrams/data10.xml"/><Relationship Id="rId9" Type="http://schemas.openxmlformats.org/officeDocument/2006/relationships/diagramData" Target="../diagrams/data11.xml"/><Relationship Id="rId14" Type="http://schemas.openxmlformats.org/officeDocument/2006/relationships/image" Target="../media/image104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jpeg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11" Type="http://schemas.openxmlformats.org/officeDocument/2006/relationships/image" Target="../media/image105.png"/><Relationship Id="rId5" Type="http://schemas.openxmlformats.org/officeDocument/2006/relationships/diagramQuickStyle" Target="../diagrams/quickStyle12.xml"/><Relationship Id="rId10" Type="http://schemas.openxmlformats.org/officeDocument/2006/relationships/image" Target="../media/image9.png"/><Relationship Id="rId4" Type="http://schemas.openxmlformats.org/officeDocument/2006/relationships/diagramLayout" Target="../diagrams/layout12.xml"/><Relationship Id="rId9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7.png"/><Relationship Id="rId4" Type="http://schemas.openxmlformats.org/officeDocument/2006/relationships/image" Target="../media/image5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3.xml"/><Relationship Id="rId3" Type="http://schemas.openxmlformats.org/officeDocument/2006/relationships/image" Target="../media/image101.jpeg"/><Relationship Id="rId7" Type="http://schemas.openxmlformats.org/officeDocument/2006/relationships/diagramLayout" Target="../diagrams/layout13.xml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3.xml"/><Relationship Id="rId5" Type="http://schemas.openxmlformats.org/officeDocument/2006/relationships/image" Target="../media/image9.png"/><Relationship Id="rId10" Type="http://schemas.microsoft.com/office/2007/relationships/diagramDrawing" Target="../diagrams/drawing13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1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58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4.xml"/><Relationship Id="rId3" Type="http://schemas.openxmlformats.org/officeDocument/2006/relationships/image" Target="../media/image101.jpeg"/><Relationship Id="rId7" Type="http://schemas.openxmlformats.org/officeDocument/2006/relationships/diagramLayout" Target="../diagrams/layout14.xml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4.xml"/><Relationship Id="rId11" Type="http://schemas.openxmlformats.org/officeDocument/2006/relationships/image" Target="../media/image112.png"/><Relationship Id="rId5" Type="http://schemas.openxmlformats.org/officeDocument/2006/relationships/image" Target="../media/image9.png"/><Relationship Id="rId10" Type="http://schemas.microsoft.com/office/2007/relationships/diagramDrawing" Target="../diagrams/drawing14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1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58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5.xml"/><Relationship Id="rId3" Type="http://schemas.openxmlformats.org/officeDocument/2006/relationships/image" Target="../media/image101.jpeg"/><Relationship Id="rId7" Type="http://schemas.openxmlformats.org/officeDocument/2006/relationships/diagramLayout" Target="../diagrams/layout15.xml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5.xml"/><Relationship Id="rId11" Type="http://schemas.openxmlformats.org/officeDocument/2006/relationships/image" Target="../media/image116.png"/><Relationship Id="rId5" Type="http://schemas.openxmlformats.org/officeDocument/2006/relationships/image" Target="../media/image9.png"/><Relationship Id="rId10" Type="http://schemas.microsoft.com/office/2007/relationships/diagramDrawing" Target="../diagrams/drawing15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15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emf"/><Relationship Id="rId13" Type="http://schemas.openxmlformats.org/officeDocument/2006/relationships/image" Target="../media/image79.emf"/><Relationship Id="rId18" Type="http://schemas.openxmlformats.org/officeDocument/2006/relationships/image" Target="../media/image84.emf"/><Relationship Id="rId26" Type="http://schemas.openxmlformats.org/officeDocument/2006/relationships/image" Target="../media/image92.emf"/><Relationship Id="rId3" Type="http://schemas.openxmlformats.org/officeDocument/2006/relationships/image" Target="../media/image69.emf"/><Relationship Id="rId21" Type="http://schemas.openxmlformats.org/officeDocument/2006/relationships/image" Target="../media/image87.emf"/><Relationship Id="rId7" Type="http://schemas.openxmlformats.org/officeDocument/2006/relationships/image" Target="../media/image73.emf"/><Relationship Id="rId12" Type="http://schemas.openxmlformats.org/officeDocument/2006/relationships/image" Target="../media/image78.emf"/><Relationship Id="rId17" Type="http://schemas.openxmlformats.org/officeDocument/2006/relationships/image" Target="../media/image83.emf"/><Relationship Id="rId25" Type="http://schemas.openxmlformats.org/officeDocument/2006/relationships/image" Target="../media/image91.emf"/><Relationship Id="rId2" Type="http://schemas.openxmlformats.org/officeDocument/2006/relationships/image" Target="../media/image68.emf"/><Relationship Id="rId16" Type="http://schemas.openxmlformats.org/officeDocument/2006/relationships/image" Target="../media/image82.emf"/><Relationship Id="rId20" Type="http://schemas.openxmlformats.org/officeDocument/2006/relationships/image" Target="../media/image86.emf"/><Relationship Id="rId29" Type="http://schemas.openxmlformats.org/officeDocument/2006/relationships/image" Target="../media/image1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emf"/><Relationship Id="rId11" Type="http://schemas.openxmlformats.org/officeDocument/2006/relationships/image" Target="../media/image77.emf"/><Relationship Id="rId24" Type="http://schemas.openxmlformats.org/officeDocument/2006/relationships/image" Target="../media/image90.emf"/><Relationship Id="rId5" Type="http://schemas.openxmlformats.org/officeDocument/2006/relationships/image" Target="../media/image71.emf"/><Relationship Id="rId15" Type="http://schemas.openxmlformats.org/officeDocument/2006/relationships/image" Target="../media/image81.emf"/><Relationship Id="rId23" Type="http://schemas.openxmlformats.org/officeDocument/2006/relationships/image" Target="../media/image89.emf"/><Relationship Id="rId28" Type="http://schemas.openxmlformats.org/officeDocument/2006/relationships/image" Target="../media/image9.png"/><Relationship Id="rId10" Type="http://schemas.openxmlformats.org/officeDocument/2006/relationships/image" Target="../media/image76.emf"/><Relationship Id="rId19" Type="http://schemas.openxmlformats.org/officeDocument/2006/relationships/image" Target="../media/image85.emf"/><Relationship Id="rId4" Type="http://schemas.openxmlformats.org/officeDocument/2006/relationships/image" Target="../media/image70.emf"/><Relationship Id="rId9" Type="http://schemas.openxmlformats.org/officeDocument/2006/relationships/image" Target="../media/image75.emf"/><Relationship Id="rId14" Type="http://schemas.openxmlformats.org/officeDocument/2006/relationships/image" Target="../media/image80.emf"/><Relationship Id="rId22" Type="http://schemas.openxmlformats.org/officeDocument/2006/relationships/image" Target="../media/image88.emf"/><Relationship Id="rId27" Type="http://schemas.openxmlformats.org/officeDocument/2006/relationships/image" Target="../media/image3.png"/><Relationship Id="rId30" Type="http://schemas.openxmlformats.org/officeDocument/2006/relationships/image" Target="../media/image118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6.xml"/><Relationship Id="rId11" Type="http://schemas.openxmlformats.org/officeDocument/2006/relationships/image" Target="../media/image121.png"/><Relationship Id="rId5" Type="http://schemas.openxmlformats.org/officeDocument/2006/relationships/diagramQuickStyle" Target="../diagrams/quickStyle16.xml"/><Relationship Id="rId10" Type="http://schemas.openxmlformats.org/officeDocument/2006/relationships/image" Target="../media/image120.png"/><Relationship Id="rId4" Type="http://schemas.openxmlformats.org/officeDocument/2006/relationships/diagramLayout" Target="../diagrams/layout16.xml"/><Relationship Id="rId9" Type="http://schemas.openxmlformats.org/officeDocument/2006/relationships/image" Target="../media/image119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6.png"/><Relationship Id="rId7" Type="http://schemas.openxmlformats.org/officeDocument/2006/relationships/image" Target="../media/image4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4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4.png"/><Relationship Id="rId5" Type="http://schemas.openxmlformats.org/officeDocument/2006/relationships/image" Target="../media/image123.png"/><Relationship Id="rId4" Type="http://schemas.openxmlformats.org/officeDocument/2006/relationships/image" Target="../media/image12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4.png"/><Relationship Id="rId5" Type="http://schemas.openxmlformats.org/officeDocument/2006/relationships/image" Target="../media/image127.png"/><Relationship Id="rId4" Type="http://schemas.openxmlformats.org/officeDocument/2006/relationships/image" Target="../media/image120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13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gtmarket.ru/" TargetMode="Externa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136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8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8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137.png"/><Relationship Id="rId4" Type="http://schemas.openxmlformats.org/officeDocument/2006/relationships/image" Target="../media/image58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8.png"/><Relationship Id="rId4" Type="http://schemas.openxmlformats.org/officeDocument/2006/relationships/image" Target="../media/image13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9.png"/><Relationship Id="rId4" Type="http://schemas.openxmlformats.org/officeDocument/2006/relationships/image" Target="../media/image58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0.png"/><Relationship Id="rId4" Type="http://schemas.openxmlformats.org/officeDocument/2006/relationships/image" Target="../media/image58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8.png"/><Relationship Id="rId4" Type="http://schemas.openxmlformats.org/officeDocument/2006/relationships/image" Target="../media/image109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8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2.png"/><Relationship Id="rId5" Type="http://schemas.openxmlformats.org/officeDocument/2006/relationships/image" Target="../media/image58.png"/><Relationship Id="rId4" Type="http://schemas.openxmlformats.org/officeDocument/2006/relationships/image" Target="../media/image109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2.png"/><Relationship Id="rId5" Type="http://schemas.openxmlformats.org/officeDocument/2006/relationships/image" Target="../media/image58.png"/><Relationship Id="rId4" Type="http://schemas.openxmlformats.org/officeDocument/2006/relationships/image" Target="../media/image109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7" Type="http://schemas.openxmlformats.org/officeDocument/2006/relationships/image" Target="../media/image9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136.png"/><Relationship Id="rId4" Type="http://schemas.openxmlformats.org/officeDocument/2006/relationships/image" Target="../media/image135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4.png"/><Relationship Id="rId4" Type="http://schemas.openxmlformats.org/officeDocument/2006/relationships/image" Target="../media/image58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4.png"/><Relationship Id="rId4" Type="http://schemas.openxmlformats.org/officeDocument/2006/relationships/image" Target="../media/image58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5.png"/><Relationship Id="rId4" Type="http://schemas.openxmlformats.org/officeDocument/2006/relationships/image" Target="../media/image5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5.png"/><Relationship Id="rId4" Type="http://schemas.openxmlformats.org/officeDocument/2006/relationships/image" Target="../media/image58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6.png"/><Relationship Id="rId4" Type="http://schemas.openxmlformats.org/officeDocument/2006/relationships/image" Target="../media/image58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7.png"/><Relationship Id="rId4" Type="http://schemas.openxmlformats.org/officeDocument/2006/relationships/image" Target="../media/image58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8.png"/><Relationship Id="rId4" Type="http://schemas.openxmlformats.org/officeDocument/2006/relationships/image" Target="../media/image58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9.png"/><Relationship Id="rId4" Type="http://schemas.openxmlformats.org/officeDocument/2006/relationships/image" Target="../media/image58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0.png"/><Relationship Id="rId4" Type="http://schemas.openxmlformats.org/officeDocument/2006/relationships/image" Target="../media/image58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8.png"/><Relationship Id="rId4" Type="http://schemas.openxmlformats.org/officeDocument/2006/relationships/image" Target="../media/image109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projeto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93029"/>
            <a:ext cx="9044049" cy="6951029"/>
          </a:xfrm>
          <a:prstGeom prst="rect">
            <a:avLst/>
          </a:prstGeom>
        </p:spPr>
      </p:pic>
      <p:pic>
        <p:nvPicPr>
          <p:cNvPr id="7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956" y="5652804"/>
            <a:ext cx="1135516" cy="32147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09600" y="1219200"/>
            <a:ext cx="7835462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1905"/>
                <a:solidFill>
                  <a:srgbClr val="31B8D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Как Рособрнадзор по-новому оценит качество результатов </a:t>
            </a:r>
            <a:br>
              <a:rPr lang="ru-RU" sz="4000" b="1" dirty="0">
                <a:ln w="1905"/>
                <a:solidFill>
                  <a:srgbClr val="31B8D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endParaRPr lang="ru-RU" sz="4000" b="1" dirty="0">
              <a:ln w="1905"/>
              <a:solidFill>
                <a:srgbClr val="31B8D3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9" name="Picture 2" descr="C:\Users\overmakova\Desktop\Презентации. Материал\Люди разных возрастов\Методика\worker-vector-office-17.png"/>
          <p:cNvPicPr>
            <a:picLocks noChangeAspect="1" noChangeArrowheads="1"/>
          </p:cNvPicPr>
          <p:nvPr/>
        </p:nvPicPr>
        <p:blipFill>
          <a:blip r:embed="rId4" cstate="print"/>
          <a:srcRect b="9862"/>
          <a:stretch>
            <a:fillRect/>
          </a:stretch>
        </p:blipFill>
        <p:spPr bwMode="auto">
          <a:xfrm>
            <a:off x="394135" y="2625615"/>
            <a:ext cx="4152465" cy="3444109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4114800" y="2438400"/>
            <a:ext cx="4441772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1905"/>
                <a:solidFill>
                  <a:srgbClr val="31B8D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школьников</a:t>
            </a:r>
          </a:p>
          <a:p>
            <a:pPr algn="ctr"/>
            <a:r>
              <a:rPr lang="ru-RU" sz="4000" b="1" dirty="0">
                <a:ln w="1905"/>
                <a:solidFill>
                  <a:srgbClr val="31B8D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на основе</a:t>
            </a:r>
            <a:br>
              <a:rPr lang="ru-RU" sz="4000" b="1" dirty="0">
                <a:ln w="1905"/>
                <a:solidFill>
                  <a:srgbClr val="31B8D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4000" b="1" dirty="0">
                <a:ln w="1905"/>
                <a:solidFill>
                  <a:srgbClr val="31B8D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международных</a:t>
            </a:r>
            <a:br>
              <a:rPr lang="ru-RU" sz="4000" b="1" dirty="0">
                <a:ln w="1905"/>
                <a:solidFill>
                  <a:srgbClr val="31B8D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4000" b="1" dirty="0">
                <a:ln w="1905"/>
                <a:solidFill>
                  <a:srgbClr val="31B8D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исследований</a:t>
            </a:r>
            <a:endParaRPr lang="ru-RU" sz="4000" b="1" dirty="0">
              <a:ln w="1905"/>
              <a:solidFill>
                <a:srgbClr val="31B8D3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2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33900" y="5419725"/>
            <a:ext cx="1765676" cy="499879"/>
          </a:xfrm>
          <a:prstGeom prst="rect">
            <a:avLst/>
          </a:prstGeom>
          <a:noFill/>
        </p:spPr>
      </p:pic>
      <p:pic>
        <p:nvPicPr>
          <p:cNvPr id="13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72225" y="5514975"/>
            <a:ext cx="2091961" cy="2668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994360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 descr="Notepaper.png"/>
          <p:cNvPicPr>
            <a:picLocks noChangeAspect="1"/>
          </p:cNvPicPr>
          <p:nvPr/>
        </p:nvPicPr>
        <p:blipFill>
          <a:blip r:embed="rId2" cstate="print"/>
          <a:srcRect l="48453" t="30694" r="28481" b="42481"/>
          <a:stretch>
            <a:fillRect/>
          </a:stretch>
        </p:blipFill>
        <p:spPr>
          <a:xfrm>
            <a:off x="326568" y="5082800"/>
            <a:ext cx="3058887" cy="1866237"/>
          </a:xfrm>
          <a:prstGeom prst="rect">
            <a:avLst/>
          </a:prstGeom>
        </p:spPr>
      </p:pic>
      <p:pic>
        <p:nvPicPr>
          <p:cNvPr id="4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35785" y="6142662"/>
            <a:ext cx="1135516" cy="321475"/>
          </a:xfrm>
          <a:prstGeom prst="rect">
            <a:avLst/>
          </a:prstGeom>
          <a:noFill/>
        </p:spPr>
      </p:pic>
      <p:pic>
        <p:nvPicPr>
          <p:cNvPr id="5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98330" y="6589576"/>
            <a:ext cx="1638795" cy="209049"/>
          </a:xfrm>
          <a:prstGeom prst="rect">
            <a:avLst/>
          </a:prstGeom>
          <a:noFill/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751117" y="1015999"/>
          <a:ext cx="4365169" cy="399415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5481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169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94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</a:rPr>
                        <a:t>Год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6456" marR="26456" marT="43525" marB="435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</a:rPr>
                        <a:t>Процедуры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6456" marR="26456" marT="43525" marB="43525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415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6F9D"/>
                          </a:solidFill>
                        </a:rPr>
                        <a:t>2019</a:t>
                      </a:r>
                      <a:endParaRPr lang="ru-RU" sz="1600" b="1" dirty="0">
                        <a:solidFill>
                          <a:srgbClr val="006F9D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6456" marR="26456" marT="43525" marB="4352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6F9D"/>
                          </a:solidFill>
                        </a:rPr>
                        <a:t>TIMSS </a:t>
                      </a:r>
                      <a:endParaRPr lang="ru-RU" sz="1600" b="1" dirty="0">
                        <a:solidFill>
                          <a:srgbClr val="006F9D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6456" marR="26456" marT="43525" marB="4352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94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6F9D"/>
                          </a:solidFill>
                        </a:rPr>
                        <a:t>Общероссийская оценка по модели PISA</a:t>
                      </a:r>
                      <a:endParaRPr lang="ru-RU" sz="1600" b="1" dirty="0">
                        <a:solidFill>
                          <a:srgbClr val="006F9D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6456" marR="26456" marT="43525" marB="4352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94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6F9D"/>
                          </a:solidFill>
                        </a:rPr>
                        <a:t>2020</a:t>
                      </a:r>
                      <a:endParaRPr lang="ru-RU" sz="1600" b="1" dirty="0">
                        <a:solidFill>
                          <a:srgbClr val="006F9D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6456" marR="26456" marT="43525" marB="4352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6F9D"/>
                          </a:solidFill>
                        </a:rPr>
                        <a:t>Общероссийская оценка по модели PISA</a:t>
                      </a:r>
                      <a:endParaRPr lang="ru-RU" sz="1600" b="1" dirty="0">
                        <a:solidFill>
                          <a:srgbClr val="006F9D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6456" marR="26456" marT="43525" marB="4352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9415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6F9D"/>
                          </a:solidFill>
                        </a:rPr>
                        <a:t>2021</a:t>
                      </a:r>
                      <a:endParaRPr lang="ru-RU" sz="1600" b="1">
                        <a:solidFill>
                          <a:srgbClr val="006F9D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6456" marR="26456" marT="43525" marB="4352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6F9D"/>
                          </a:solidFill>
                        </a:rPr>
                        <a:t>PISA</a:t>
                      </a:r>
                      <a:endParaRPr lang="ru-RU" sz="1600" b="1" dirty="0">
                        <a:solidFill>
                          <a:srgbClr val="006F9D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6456" marR="26456" marT="43525" marB="4352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94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6F9D"/>
                          </a:solidFill>
                        </a:rPr>
                        <a:t>PIRLS</a:t>
                      </a:r>
                      <a:endParaRPr lang="ru-RU" sz="1600" b="1" dirty="0">
                        <a:solidFill>
                          <a:srgbClr val="006F9D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6456" marR="26456" marT="43525" marB="4352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94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6F9D"/>
                          </a:solidFill>
                        </a:rPr>
                        <a:t>2022</a:t>
                      </a:r>
                      <a:endParaRPr lang="ru-RU" sz="1600" b="1">
                        <a:solidFill>
                          <a:srgbClr val="006F9D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6456" marR="26456" marT="43525" marB="4352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6F9D"/>
                          </a:solidFill>
                        </a:rPr>
                        <a:t>Общероссийская оценка по модели PISA</a:t>
                      </a:r>
                      <a:endParaRPr lang="ru-RU" sz="1600" dirty="0">
                        <a:solidFill>
                          <a:srgbClr val="006F9D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6456" marR="26456" marT="43525" marB="4352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9415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6F9D"/>
                          </a:solidFill>
                        </a:rPr>
                        <a:t>2023</a:t>
                      </a:r>
                      <a:endParaRPr lang="ru-RU" sz="1600" b="1">
                        <a:solidFill>
                          <a:srgbClr val="006F9D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6456" marR="26456" marT="43525" marB="4352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6F9D"/>
                          </a:solidFill>
                        </a:rPr>
                        <a:t>TIMSS</a:t>
                      </a:r>
                      <a:endParaRPr lang="ru-RU" sz="1600" b="1" dirty="0">
                        <a:solidFill>
                          <a:srgbClr val="006F9D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6456" marR="26456" marT="43525" marB="4352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94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6F9D"/>
                          </a:solidFill>
                        </a:rPr>
                        <a:t>Общероссийская оценка по модели PISA</a:t>
                      </a:r>
                      <a:endParaRPr lang="ru-RU" sz="1600" dirty="0">
                        <a:solidFill>
                          <a:srgbClr val="006F9D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6456" marR="26456" marT="43525" marB="4352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94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6F9D"/>
                          </a:solidFill>
                        </a:rPr>
                        <a:t>2024</a:t>
                      </a:r>
                      <a:endParaRPr lang="ru-RU" sz="1600" b="1" dirty="0">
                        <a:solidFill>
                          <a:srgbClr val="006F9D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6456" marR="26456" marT="43525" marB="4352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6F9D"/>
                          </a:solidFill>
                        </a:rPr>
                        <a:t>PISA</a:t>
                      </a:r>
                      <a:endParaRPr lang="ru-RU" sz="1600" b="1" dirty="0">
                        <a:solidFill>
                          <a:srgbClr val="006F9D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6456" marR="26456" marT="43525" marB="4352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76200"/>
            <a:ext cx="8686800" cy="83099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Сроки процедур</a:t>
            </a:r>
            <a:b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оценки качества</a:t>
            </a:r>
            <a:r>
              <a:rPr kumimoji="0" lang="ru-RU" sz="2400" b="1" i="0" u="none" strike="noStrike" cap="none" normalizeH="0" dirty="0">
                <a:ln>
                  <a:noFill/>
                </a:ln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образования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Выноска 2 11"/>
          <p:cNvSpPr/>
          <p:nvPr/>
        </p:nvSpPr>
        <p:spPr>
          <a:xfrm>
            <a:off x="5334000" y="1143000"/>
            <a:ext cx="3581400" cy="1981200"/>
          </a:xfrm>
          <a:prstGeom prst="borderCallout2">
            <a:avLst>
              <a:gd name="adj1" fmla="val 19194"/>
              <a:gd name="adj2" fmla="val 325"/>
              <a:gd name="adj3" fmla="val 33622"/>
              <a:gd name="adj4" fmla="val -16330"/>
              <a:gd name="adj5" fmla="val 29229"/>
              <a:gd name="adj6" fmla="val -49504"/>
            </a:avLst>
          </a:prstGeom>
          <a:solidFill>
            <a:srgbClr val="31B8D3"/>
          </a:solidFill>
          <a:ln>
            <a:solidFill>
              <a:srgbClr val="31B8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" pitchFamily="34" charset="0"/>
                <a:cs typeface="Arial" pitchFamily="34" charset="0"/>
              </a:rPr>
              <a:t>Международное мониторинговое исследование качества школьного математического </a:t>
            </a:r>
            <a:br>
              <a:rPr lang="ru-RU" sz="1600" b="1" dirty="0">
                <a:latin typeface="Arial" pitchFamily="34" charset="0"/>
                <a:cs typeface="Arial" pitchFamily="34" charset="0"/>
              </a:rPr>
            </a:br>
            <a:r>
              <a:rPr lang="ru-RU" sz="1600" b="1" dirty="0">
                <a:latin typeface="Arial" pitchFamily="34" charset="0"/>
                <a:cs typeface="Arial" pitchFamily="34" charset="0"/>
              </a:rPr>
              <a:t>и естественнонаучного образования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/>
            </a:r>
            <a:br>
              <a:rPr lang="en-US" sz="1600" dirty="0">
                <a:latin typeface="Arial" pitchFamily="34" charset="0"/>
                <a:cs typeface="Arial" pitchFamily="34" charset="0"/>
              </a:rPr>
            </a:br>
            <a:r>
              <a:rPr lang="en-US" sz="1600" dirty="0">
                <a:latin typeface="Arial" pitchFamily="34" charset="0"/>
                <a:cs typeface="Arial" pitchFamily="34" charset="0"/>
              </a:rPr>
              <a:t>(Trends in Mathematics</a:t>
            </a:r>
            <a:br>
              <a:rPr lang="en-US" sz="1600" dirty="0">
                <a:latin typeface="Arial" pitchFamily="34" charset="0"/>
                <a:cs typeface="Arial" pitchFamily="34" charset="0"/>
              </a:rPr>
            </a:br>
            <a:r>
              <a:rPr lang="en-US" sz="1600" dirty="0">
                <a:latin typeface="Arial" pitchFamily="34" charset="0"/>
                <a:cs typeface="Arial" pitchFamily="34" charset="0"/>
              </a:rPr>
              <a:t> and Science Study)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Выноска 2 12"/>
          <p:cNvSpPr/>
          <p:nvPr/>
        </p:nvSpPr>
        <p:spPr>
          <a:xfrm>
            <a:off x="5257800" y="3200400"/>
            <a:ext cx="3546088" cy="1393902"/>
          </a:xfrm>
          <a:prstGeom prst="borderCallout2">
            <a:avLst>
              <a:gd name="adj1" fmla="val 17950"/>
              <a:gd name="adj2" fmla="val -563"/>
              <a:gd name="adj3" fmla="val 18750"/>
              <a:gd name="adj4" fmla="val -16667"/>
              <a:gd name="adj5" fmla="val -23522"/>
              <a:gd name="adj6" fmla="val -47087"/>
            </a:avLst>
          </a:prstGeom>
          <a:ln>
            <a:solidFill>
              <a:srgbClr val="31B8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" pitchFamily="34" charset="0"/>
                <a:cs typeface="Arial" pitchFamily="34" charset="0"/>
              </a:rPr>
              <a:t>Международная программа </a:t>
            </a:r>
            <a:br>
              <a:rPr lang="ru-RU" sz="1600" b="1" dirty="0">
                <a:latin typeface="Arial" pitchFamily="34" charset="0"/>
                <a:cs typeface="Arial" pitchFamily="34" charset="0"/>
              </a:rPr>
            </a:br>
            <a:r>
              <a:rPr lang="ru-RU" sz="1600" b="1" dirty="0">
                <a:latin typeface="Arial" pitchFamily="34" charset="0"/>
                <a:cs typeface="Arial" pitchFamily="34" charset="0"/>
              </a:rPr>
              <a:t>по оценке образовательных достижений учеников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(Programme for International Student Assessment)</a:t>
            </a:r>
          </a:p>
        </p:txBody>
      </p:sp>
      <p:sp>
        <p:nvSpPr>
          <p:cNvPr id="15" name="Выноска 2 14"/>
          <p:cNvSpPr/>
          <p:nvPr/>
        </p:nvSpPr>
        <p:spPr>
          <a:xfrm>
            <a:off x="5562600" y="4673600"/>
            <a:ext cx="3352800" cy="1292302"/>
          </a:xfrm>
          <a:prstGeom prst="borderCallout2">
            <a:avLst>
              <a:gd name="adj1" fmla="val 17950"/>
              <a:gd name="adj2" fmla="val -563"/>
              <a:gd name="adj3" fmla="val -14050"/>
              <a:gd name="adj4" fmla="val -8221"/>
              <a:gd name="adj5" fmla="val -107147"/>
              <a:gd name="adj6" fmla="val -50466"/>
            </a:avLst>
          </a:prstGeom>
          <a:ln>
            <a:solidFill>
              <a:srgbClr val="31B8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Arial" pitchFamily="34" charset="0"/>
                <a:cs typeface="Arial" pitchFamily="34" charset="0"/>
              </a:rPr>
              <a:t>Международное исследование качества чтения и понимания текста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(Progress in International Reading Literacy Study)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79527" y="5269096"/>
            <a:ext cx="2502609" cy="12875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b="1" dirty="0">
                <a:solidFill>
                  <a:srgbClr val="006F9D"/>
                </a:solidFill>
                <a:latin typeface="Arial" pitchFamily="34" charset="0"/>
                <a:cs typeface="Arial" pitchFamily="34" charset="0"/>
              </a:rPr>
              <a:t>PISA – </a:t>
            </a:r>
            <a:r>
              <a:rPr lang="ru-RU" b="1" dirty="0">
                <a:solidFill>
                  <a:srgbClr val="006F9D"/>
                </a:solidFill>
                <a:latin typeface="Arial" pitchFamily="34" charset="0"/>
                <a:cs typeface="Arial" pitchFamily="34" charset="0"/>
              </a:rPr>
              <a:t>раз в 3 года</a:t>
            </a: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solidFill>
                  <a:srgbClr val="006F9D"/>
                </a:solidFill>
                <a:latin typeface="Arial" pitchFamily="34" charset="0"/>
                <a:cs typeface="Arial" pitchFamily="34" charset="0"/>
              </a:rPr>
              <a:t>TIMSS – раз в 4 года</a:t>
            </a: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b="1" dirty="0">
                <a:solidFill>
                  <a:srgbClr val="006F9D"/>
                </a:solidFill>
                <a:latin typeface="Arial" pitchFamily="34" charset="0"/>
                <a:ea typeface="Times New Roman"/>
                <a:cs typeface="Arial" pitchFamily="34" charset="0"/>
              </a:rPr>
              <a:t>PIRLS – </a:t>
            </a:r>
            <a:r>
              <a:rPr lang="ru-RU" b="1" dirty="0">
                <a:solidFill>
                  <a:srgbClr val="006F9D"/>
                </a:solidFill>
                <a:latin typeface="Arial" pitchFamily="34" charset="0"/>
                <a:ea typeface="Times New Roman"/>
                <a:cs typeface="Arial" pitchFamily="34" charset="0"/>
              </a:rPr>
              <a:t>раз в 5 лет</a:t>
            </a:r>
          </a:p>
        </p:txBody>
      </p:sp>
      <p:pic>
        <p:nvPicPr>
          <p:cNvPr id="23" name="Рисунок 22" descr="о.э.png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lum contrast="38000"/>
          </a:blip>
          <a:stretch>
            <a:fillRect/>
          </a:stretch>
        </p:blipFill>
        <p:spPr>
          <a:xfrm>
            <a:off x="185058" y="4712561"/>
            <a:ext cx="459782" cy="668936"/>
          </a:xfrm>
          <a:prstGeom prst="rect">
            <a:avLst/>
          </a:prstGeom>
        </p:spPr>
      </p:pic>
      <p:pic>
        <p:nvPicPr>
          <p:cNvPr id="14" name="Рисунок 13" descr="Konqueror_4_Oxygen.svg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05445" y="5135526"/>
            <a:ext cx="1541721" cy="154172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overmakova\Desktop\Презентации. Материал\Люди разных возрастов\Методика\0957ddf348b34d1.jpg"/>
          <p:cNvPicPr>
            <a:picLocks noChangeAspect="1" noChangeArrowheads="1"/>
          </p:cNvPicPr>
          <p:nvPr/>
        </p:nvPicPr>
        <p:blipFill>
          <a:blip r:embed="rId2" cstate="print">
            <a:lum bright="-2000" contrast="14000"/>
          </a:blip>
          <a:srcRect r="3836"/>
          <a:stretch>
            <a:fillRect/>
          </a:stretch>
        </p:blipFill>
        <p:spPr bwMode="auto">
          <a:xfrm>
            <a:off x="4267200" y="2362200"/>
            <a:ext cx="4233066" cy="3961756"/>
          </a:xfrm>
          <a:prstGeom prst="rect">
            <a:avLst/>
          </a:prstGeom>
          <a:noFill/>
        </p:spPr>
      </p:pic>
      <p:pic>
        <p:nvPicPr>
          <p:cNvPr id="4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2042" y="6362647"/>
            <a:ext cx="1135516" cy="321475"/>
          </a:xfrm>
          <a:prstGeom prst="rect">
            <a:avLst/>
          </a:prstGeom>
          <a:noFill/>
        </p:spPr>
      </p:pic>
      <p:pic>
        <p:nvPicPr>
          <p:cNvPr id="5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98330" y="6439448"/>
            <a:ext cx="1638795" cy="209049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191000" y="762000"/>
            <a:ext cx="438093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Россия не входит </a:t>
            </a:r>
            <a:br>
              <a:rPr lang="ru-RU" sz="2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в десятку стран-лидеров исследования </a:t>
            </a:r>
            <a:r>
              <a:rPr lang="en-US" sz="2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PISA</a:t>
            </a:r>
            <a:r>
              <a:rPr lang="ru-RU" sz="2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. </a:t>
            </a:r>
            <a:br>
              <a:rPr lang="ru-RU" sz="2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Что делать?</a:t>
            </a:r>
          </a:p>
        </p:txBody>
      </p:sp>
      <p:pic>
        <p:nvPicPr>
          <p:cNvPr id="9" name="Picture 3" descr="C:\Users\overmakova\Desktop\Презентации. Материал\Для оформления\Блоки - универсалка\vector-banner-graphics-design-png-3.png"/>
          <p:cNvPicPr>
            <a:picLocks noChangeAspect="1" noChangeArrowheads="1"/>
          </p:cNvPicPr>
          <p:nvPr/>
        </p:nvPicPr>
        <p:blipFill>
          <a:blip r:embed="rId5" cstate="print"/>
          <a:srcRect t="67817" r="51885" b="3205"/>
          <a:stretch>
            <a:fillRect/>
          </a:stretch>
        </p:blipFill>
        <p:spPr bwMode="auto">
          <a:xfrm flipH="1">
            <a:off x="-3432" y="232001"/>
            <a:ext cx="4056822" cy="235879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81000" y="533400"/>
            <a:ext cx="367807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AutoNum type="arabicPeriod"/>
            </a:pP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Провести ежегодный мониторинг динамики показателей России</a:t>
            </a:r>
            <a:b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исследовании PISA</a:t>
            </a:r>
          </a:p>
        </p:txBody>
      </p:sp>
      <p:pic>
        <p:nvPicPr>
          <p:cNvPr id="11" name="Picture 3" descr="C:\Users\overmakova\Desktop\Презентации. Материал\Для оформления\Блоки - универсалка\vector-banner-graphics-design-png-3.png"/>
          <p:cNvPicPr>
            <a:picLocks noChangeAspect="1" noChangeArrowheads="1"/>
          </p:cNvPicPr>
          <p:nvPr/>
        </p:nvPicPr>
        <p:blipFill>
          <a:blip r:embed="rId5" cstate="print"/>
          <a:srcRect t="67817" r="51885" b="-2174"/>
          <a:stretch>
            <a:fillRect/>
          </a:stretch>
        </p:blipFill>
        <p:spPr bwMode="auto">
          <a:xfrm flipH="1">
            <a:off x="-254000" y="2362200"/>
            <a:ext cx="4310822" cy="44958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28600" y="2590800"/>
            <a:ext cx="3759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2. Организовать </a:t>
            </a:r>
            <a:b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участие каждого региона</a:t>
            </a:r>
            <a:b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исследовании качества образования </a:t>
            </a:r>
            <a:b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 модели PISA </a:t>
            </a:r>
            <a:b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для анализа</a:t>
            </a:r>
            <a:b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всех аспектов региональной </a:t>
            </a:r>
            <a:b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системы образования</a:t>
            </a:r>
          </a:p>
        </p:txBody>
      </p:sp>
      <p:pic>
        <p:nvPicPr>
          <p:cNvPr id="14" name="Picture 3" descr="C:\Users\overmakova\Desktop\Презентации. Материал\Люди разных возрастов\Методика\w512h5121339788481documents51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60849" y="3213100"/>
            <a:ext cx="1352837" cy="13528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8686799" cy="80010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Ежегодная региональная оценка </a:t>
            </a:r>
            <a:b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по модели </a:t>
            </a:r>
            <a:r>
              <a:rPr lang="en-US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PISA</a:t>
            </a:r>
            <a:endParaRPr lang="ru-RU" sz="28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57200" y="838200"/>
          <a:ext cx="7810500" cy="5668924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6737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3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331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532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42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>Год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cs typeface="Arial" pitchFamily="34" charset="0"/>
                        </a:rPr>
                        <a:t>N</a:t>
                      </a:r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>Код региона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cs typeface="Arial" pitchFamily="34" charset="0"/>
                        </a:rPr>
                        <a:t>Регион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648">
                <a:tc rowSpan="1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2019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Республика Саха (Якутия)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4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4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Республика Бурятия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4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4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64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Саратовская область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4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4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73</a:t>
                      </a:r>
                      <a:endParaRPr lang="ru-RU" sz="14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Ульяновская область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4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35</a:t>
                      </a:r>
                      <a:endParaRPr lang="ru-RU" sz="14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Вологодская область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4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4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4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Кабардино-Балкарская Республика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4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4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26</a:t>
                      </a:r>
                      <a:endParaRPr lang="ru-RU" sz="14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Ставропольский край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4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ru-RU" sz="14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38</a:t>
                      </a:r>
                      <a:endParaRPr lang="ru-RU" sz="14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Иркутская область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4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14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70</a:t>
                      </a:r>
                      <a:endParaRPr lang="ru-RU" sz="14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Томская область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942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ru-RU" sz="14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89</a:t>
                      </a:r>
                      <a:endParaRPr lang="ru-RU" sz="14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Ямало-Ненецкий автономный округ</a:t>
                      </a:r>
                      <a:endParaRPr lang="ru-RU" sz="14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4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ru-RU" sz="14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37</a:t>
                      </a:r>
                      <a:endParaRPr lang="ru-RU" sz="14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Ивановская область</a:t>
                      </a:r>
                      <a:endParaRPr lang="ru-RU" sz="14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4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ru-RU" sz="14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48</a:t>
                      </a:r>
                      <a:endParaRPr lang="ru-RU" sz="14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Липецкая область</a:t>
                      </a:r>
                      <a:endParaRPr lang="ru-RU" sz="14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44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lang="ru-RU" sz="14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32</a:t>
                      </a:r>
                      <a:endParaRPr lang="ru-RU" sz="14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Брянская область</a:t>
                      </a:r>
                      <a:endParaRPr lang="ru-RU" sz="14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44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  <a:endParaRPr lang="ru-RU" sz="14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23</a:t>
                      </a:r>
                      <a:endParaRPr lang="ru-RU" sz="14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Краснодарский край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8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3800" y="5791200"/>
            <a:ext cx="1135516" cy="321475"/>
          </a:xfrm>
          <a:prstGeom prst="rect">
            <a:avLst/>
          </a:prstGeom>
          <a:noFill/>
        </p:spPr>
      </p:pic>
      <p:pic>
        <p:nvPicPr>
          <p:cNvPr id="9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0428" y="6192870"/>
            <a:ext cx="1638795" cy="209049"/>
          </a:xfrm>
          <a:prstGeom prst="rect">
            <a:avLst/>
          </a:prstGeom>
          <a:noFill/>
        </p:spPr>
      </p:pic>
      <p:pic>
        <p:nvPicPr>
          <p:cNvPr id="6" name="Рисунок 5" descr="—Pngtree—technology earth dot line triangle_4026097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8855" y="97970"/>
            <a:ext cx="642257" cy="64225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80010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Ежегодная региональная оценка </a:t>
            </a:r>
            <a:b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по модели </a:t>
            </a:r>
            <a:r>
              <a:rPr lang="en-US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PISA</a:t>
            </a:r>
            <a:endParaRPr lang="ru-RU" sz="28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60744" y="753140"/>
          <a:ext cx="7743455" cy="5649132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6616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00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9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123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52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Год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" pitchFamily="34" charset="0"/>
                          <a:cs typeface="Arial" pitchFamily="34" charset="0"/>
                        </a:rPr>
                        <a:t>Код региона</a:t>
                      </a:r>
                      <a:endParaRPr lang="ru-RU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Arial" pitchFamily="34" charset="0"/>
                          <a:cs typeface="Arial" pitchFamily="34" charset="0"/>
                        </a:rPr>
                        <a:t>Регион</a:t>
                      </a:r>
                      <a:endParaRPr lang="ru-RU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218">
                <a:tc rowSpan="1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2020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65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Сахалинская область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2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6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52</a:t>
                      </a:r>
                      <a:endParaRPr lang="ru-RU" sz="16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Нижегородская область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2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6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21</a:t>
                      </a:r>
                      <a:endParaRPr lang="ru-RU" sz="16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Чувашская Республика</a:t>
                      </a:r>
                      <a:endParaRPr lang="ru-RU" sz="16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92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6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78</a:t>
                      </a:r>
                      <a:endParaRPr lang="ru-RU" sz="16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г. Санкт-Петербург</a:t>
                      </a:r>
                      <a:endParaRPr lang="ru-RU" sz="16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92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6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ru-RU" sz="16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Республика Коми</a:t>
                      </a:r>
                      <a:endParaRPr lang="ru-RU" sz="16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92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6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6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Республика Ингушетия</a:t>
                      </a:r>
                      <a:endParaRPr lang="ru-RU" sz="16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92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6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55</a:t>
                      </a:r>
                      <a:endParaRPr lang="ru-RU" sz="16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Омская область</a:t>
                      </a:r>
                      <a:endParaRPr lang="ru-RU" sz="16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92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ru-RU" sz="16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17</a:t>
                      </a:r>
                      <a:endParaRPr lang="ru-RU" sz="16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Республика Тыва</a:t>
                      </a:r>
                      <a:endParaRPr lang="ru-RU" sz="16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92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16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74</a:t>
                      </a:r>
                      <a:endParaRPr lang="ru-RU" sz="16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Челябинская область</a:t>
                      </a:r>
                      <a:endParaRPr lang="ru-RU" sz="16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92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ru-RU" sz="16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33</a:t>
                      </a:r>
                      <a:endParaRPr lang="ru-RU" sz="16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Владимирская область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92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ru-RU" sz="16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71</a:t>
                      </a:r>
                      <a:endParaRPr lang="ru-RU" sz="16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Тульская область</a:t>
                      </a:r>
                      <a:endParaRPr lang="ru-RU" sz="16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92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ru-RU" sz="16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36</a:t>
                      </a:r>
                      <a:endParaRPr lang="ru-RU" sz="16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Воронежская область</a:t>
                      </a:r>
                      <a:endParaRPr lang="ru-RU" sz="16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92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lang="ru-RU" sz="16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34</a:t>
                      </a:r>
                      <a:endParaRPr lang="ru-RU" sz="16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Волгоградская область</a:t>
                      </a:r>
                      <a:endParaRPr lang="ru-RU" sz="16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692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  <a:endParaRPr lang="ru-RU" sz="16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ru-RU" sz="16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Республика Калмыкия</a:t>
                      </a: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5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1272" y="5707030"/>
            <a:ext cx="1135516" cy="321475"/>
          </a:xfrm>
          <a:prstGeom prst="rect">
            <a:avLst/>
          </a:prstGeom>
          <a:noFill/>
        </p:spPr>
      </p:pic>
      <p:pic>
        <p:nvPicPr>
          <p:cNvPr id="7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15200" y="6096000"/>
            <a:ext cx="1638795" cy="209049"/>
          </a:xfrm>
          <a:prstGeom prst="rect">
            <a:avLst/>
          </a:prstGeom>
          <a:noFill/>
        </p:spPr>
      </p:pic>
      <p:pic>
        <p:nvPicPr>
          <p:cNvPr id="8" name="Рисунок 7" descr="—Pngtree—technology earth dot line triangle_4026097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979226" y="0"/>
            <a:ext cx="642257" cy="64225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85799" y="1"/>
            <a:ext cx="8010525" cy="80010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Ежегодная региональная оценка </a:t>
            </a:r>
            <a:b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по модели </a:t>
            </a:r>
            <a:r>
              <a:rPr lang="en-US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PISA</a:t>
            </a:r>
            <a:endParaRPr lang="ru-RU" sz="28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04800" y="762006"/>
          <a:ext cx="7899401" cy="5903613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646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58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088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382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79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Год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Код региона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Регион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8262">
                <a:tc row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2021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28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Амурская область</a:t>
                      </a:r>
                      <a:endParaRPr lang="ru-RU" sz="1600" b="1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82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600" b="1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59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Пермский край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82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600" b="1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43</a:t>
                      </a:r>
                      <a:endParaRPr lang="ru-RU" sz="1600" b="1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Кировская область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82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600" b="1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18</a:t>
                      </a:r>
                      <a:endParaRPr lang="ru-RU" sz="1600" b="1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Удмуртская Республика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82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600" b="1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ru-RU" sz="1600" b="1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Республика Марий Эл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82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600" b="1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51</a:t>
                      </a:r>
                      <a:endParaRPr lang="ru-RU" sz="1600" b="1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Мурманская область</a:t>
                      </a:r>
                      <a:endParaRPr lang="ru-RU" sz="1600" b="1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82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600" b="1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600" b="1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Республика Дагестан</a:t>
                      </a:r>
                      <a:endParaRPr lang="ru-RU" sz="1600" b="1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82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ru-RU" sz="1600" b="1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24</a:t>
                      </a:r>
                      <a:endParaRPr lang="ru-RU" sz="1600" b="1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Красноярский край</a:t>
                      </a:r>
                      <a:endParaRPr lang="ru-RU" sz="1600" b="1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82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1600" b="1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54</a:t>
                      </a:r>
                      <a:endParaRPr lang="ru-RU" sz="1600" b="1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Новосибирская область</a:t>
                      </a:r>
                      <a:endParaRPr lang="ru-RU" sz="1600" b="1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82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ru-RU" sz="1600" b="1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600" b="1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Республика Алтай</a:t>
                      </a:r>
                      <a:endParaRPr lang="ru-RU" sz="1600" b="1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82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ru-RU" sz="1600" b="1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66</a:t>
                      </a:r>
                      <a:endParaRPr lang="ru-RU" sz="1600" b="1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Свердловская область</a:t>
                      </a:r>
                      <a:endParaRPr lang="ru-RU" sz="1600" b="1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82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ru-RU" sz="1600" b="1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  <a:endParaRPr lang="ru-RU" sz="1600" b="1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Калужская область</a:t>
                      </a:r>
                      <a:endParaRPr lang="ru-RU" sz="1600" b="1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82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lang="ru-RU" sz="1600" b="1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57</a:t>
                      </a:r>
                      <a:endParaRPr lang="ru-RU" sz="1600" b="1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Орловская область</a:t>
                      </a:r>
                      <a:endParaRPr lang="ru-RU" sz="1600" b="1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782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  <a:endParaRPr lang="ru-RU" sz="1600" b="1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600" b="1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Республика Адыгея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7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8572" y="5884830"/>
            <a:ext cx="1135516" cy="321475"/>
          </a:xfrm>
          <a:prstGeom prst="rect">
            <a:avLst/>
          </a:prstGeom>
          <a:noFill/>
        </p:spPr>
      </p:pic>
      <p:pic>
        <p:nvPicPr>
          <p:cNvPr id="8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15200" y="6286500"/>
            <a:ext cx="1638795" cy="209049"/>
          </a:xfrm>
          <a:prstGeom prst="rect">
            <a:avLst/>
          </a:prstGeom>
          <a:noFill/>
        </p:spPr>
      </p:pic>
      <p:pic>
        <p:nvPicPr>
          <p:cNvPr id="9" name="Рисунок 8" descr="—Pngtree—technology earth dot line triangle_402578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718457" cy="718457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85800" y="1"/>
            <a:ext cx="8001000" cy="80010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Ежегодная региональная оценка </a:t>
            </a:r>
            <a:b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по модели </a:t>
            </a:r>
            <a:r>
              <a:rPr lang="en-US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PISA</a:t>
            </a:r>
            <a:endParaRPr lang="ru-RU" sz="28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04800" y="838201"/>
          <a:ext cx="8013700" cy="5827418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6543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32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94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7367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00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Год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Код региона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Регион</a:t>
                      </a:r>
                      <a:endParaRPr lang="ru-RU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607">
                <a:tc row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2022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49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Магаданская область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6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87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Чукотский АО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6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56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Оренбургская область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6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Республика Мордовия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6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53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Новгородская область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6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29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Архангельская область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26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60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Псковская область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26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Карачаево-Черкесская Республика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26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19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Республика Хакасия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26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86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Ханты-Мансийский АО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26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77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г. Москва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26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44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Костромская область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26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61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Ростовская область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726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82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Республика Крым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8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8572" y="5884830"/>
            <a:ext cx="1135516" cy="321475"/>
          </a:xfrm>
          <a:prstGeom prst="rect">
            <a:avLst/>
          </a:prstGeom>
          <a:noFill/>
        </p:spPr>
      </p:pic>
      <p:pic>
        <p:nvPicPr>
          <p:cNvPr id="9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15200" y="6286500"/>
            <a:ext cx="1638795" cy="209049"/>
          </a:xfrm>
          <a:prstGeom prst="rect">
            <a:avLst/>
          </a:prstGeom>
          <a:noFill/>
        </p:spPr>
      </p:pic>
      <p:pic>
        <p:nvPicPr>
          <p:cNvPr id="7" name="Рисунок 6" descr="—Pngtree—technology earth dot line triangle_4026097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979226" y="0"/>
            <a:ext cx="642257" cy="64225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85800" y="1"/>
            <a:ext cx="8001000" cy="80010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Ежегодная региональная оценка </a:t>
            </a:r>
            <a:b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по модели </a:t>
            </a:r>
            <a:r>
              <a:rPr lang="en-US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PISA</a:t>
            </a:r>
            <a:endParaRPr lang="ru-RU" sz="28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04800" y="838201"/>
          <a:ext cx="8064500" cy="5827418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6584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1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221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7667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00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Год</a:t>
                      </a:r>
                      <a:endParaRPr lang="ru-RU" sz="1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  <a:endParaRPr lang="ru-RU" sz="1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Код региона</a:t>
                      </a:r>
                      <a:endParaRPr lang="ru-RU" sz="1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Регион</a:t>
                      </a:r>
                      <a:endParaRPr lang="ru-RU" sz="1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607">
                <a:tc row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2023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41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Камчатский край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6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27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Хабаровский край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6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79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Еврейская автономная область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6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Республика Татарстан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6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58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Пензенская область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6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39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Калининградская область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26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Республика Северная Осетия - Алания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26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22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Алтайский край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26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45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Курганская область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26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50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Московская область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26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76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Ярославская область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26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67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Смоленская область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26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31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Белгородская область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726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30</a:t>
                      </a:r>
                      <a:endParaRPr lang="ru-RU" sz="16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Астраханская область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8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8572" y="5884830"/>
            <a:ext cx="1135516" cy="321475"/>
          </a:xfrm>
          <a:prstGeom prst="rect">
            <a:avLst/>
          </a:prstGeom>
          <a:noFill/>
        </p:spPr>
      </p:pic>
      <p:pic>
        <p:nvPicPr>
          <p:cNvPr id="9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15200" y="6286500"/>
            <a:ext cx="1638795" cy="209049"/>
          </a:xfrm>
          <a:prstGeom prst="rect">
            <a:avLst/>
          </a:prstGeom>
          <a:noFill/>
        </p:spPr>
      </p:pic>
      <p:pic>
        <p:nvPicPr>
          <p:cNvPr id="7" name="Рисунок 6" descr="—Pngtree—technology earth dot line triangle_402578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718457" cy="71845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85800" y="1"/>
            <a:ext cx="8001000" cy="80010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Ежегодная региональная оценка </a:t>
            </a:r>
            <a:b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по модели </a:t>
            </a:r>
            <a:r>
              <a:rPr lang="en-US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PISA</a:t>
            </a:r>
            <a:endParaRPr lang="ru-RU" sz="28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52400" y="838200"/>
          <a:ext cx="8064500" cy="5947307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6829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0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73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441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520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Год</a:t>
                      </a:r>
                      <a:endParaRPr lang="ru-RU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  <a:endParaRPr lang="ru-RU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Код региона</a:t>
                      </a:r>
                      <a:endParaRPr lang="ru-RU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Регион</a:t>
                      </a:r>
                      <a:endParaRPr lang="ru-RU" sz="15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8396" marR="28396" marT="46716" marB="4671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7893">
                <a:tc rowSpan="1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2024</a:t>
                      </a:r>
                      <a:endParaRPr lang="ru-RU" sz="15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5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25</a:t>
                      </a:r>
                      <a:endParaRPr lang="ru-RU" sz="15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Приморский край</a:t>
                      </a:r>
                      <a:endParaRPr lang="ru-RU" sz="15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8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5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75</a:t>
                      </a:r>
                      <a:endParaRPr lang="ru-RU" sz="15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Забайкальский край</a:t>
                      </a:r>
                      <a:endParaRPr lang="ru-RU" sz="15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8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5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63</a:t>
                      </a:r>
                      <a:endParaRPr lang="ru-RU" sz="15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Самарская область</a:t>
                      </a:r>
                      <a:endParaRPr lang="ru-RU" sz="15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78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5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5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Республика Башкортостан</a:t>
                      </a:r>
                      <a:endParaRPr lang="ru-RU" sz="15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78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5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47</a:t>
                      </a:r>
                      <a:endParaRPr lang="ru-RU" sz="15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Ленинградская область</a:t>
                      </a:r>
                      <a:endParaRPr lang="ru-RU" sz="15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78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5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ru-RU" sz="15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Республика Карелия</a:t>
                      </a:r>
                      <a:endParaRPr lang="ru-RU" sz="15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78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5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83</a:t>
                      </a:r>
                      <a:endParaRPr lang="ru-RU" sz="15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Ненецкий автономный округ</a:t>
                      </a:r>
                      <a:endParaRPr lang="ru-RU" sz="15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78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ru-RU" sz="15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lang="ru-RU" sz="15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Чеченская Республика</a:t>
                      </a:r>
                      <a:endParaRPr lang="ru-RU" sz="15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78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15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42</a:t>
                      </a:r>
                      <a:endParaRPr lang="ru-RU" sz="15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Кемеровская область</a:t>
                      </a:r>
                      <a:endParaRPr lang="ru-RU" sz="15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78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ru-RU" sz="15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72</a:t>
                      </a:r>
                      <a:endParaRPr lang="ru-RU" sz="15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Тюменская область</a:t>
                      </a:r>
                      <a:endParaRPr lang="ru-RU" sz="15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78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ru-RU" sz="15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68</a:t>
                      </a:r>
                      <a:endParaRPr lang="ru-RU" sz="15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Тамбовская область</a:t>
                      </a:r>
                      <a:endParaRPr lang="ru-RU" sz="15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78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ru-RU" sz="15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62</a:t>
                      </a:r>
                      <a:endParaRPr lang="ru-RU" sz="15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Рязанская область</a:t>
                      </a:r>
                      <a:endParaRPr lang="ru-RU" sz="15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78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lang="ru-RU" sz="15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69</a:t>
                      </a:r>
                      <a:endParaRPr lang="ru-RU" sz="15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Тверская область</a:t>
                      </a:r>
                      <a:endParaRPr lang="ru-RU" sz="15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578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  <a:endParaRPr lang="ru-RU" sz="15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46</a:t>
                      </a:r>
                      <a:endParaRPr lang="ru-RU" sz="15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Курская область</a:t>
                      </a:r>
                      <a:endParaRPr lang="ru-RU" sz="15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578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  <a:endParaRPr lang="ru-RU" sz="15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92</a:t>
                      </a:r>
                      <a:endParaRPr lang="ru-RU" sz="1500" b="1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г. Севастополь</a:t>
                      </a:r>
                      <a:endParaRPr lang="ru-RU" sz="1500" b="1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pic>
        <p:nvPicPr>
          <p:cNvPr id="8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6096000"/>
            <a:ext cx="1135516" cy="321475"/>
          </a:xfrm>
          <a:prstGeom prst="rect">
            <a:avLst/>
          </a:prstGeom>
          <a:noFill/>
        </p:spPr>
      </p:pic>
      <p:pic>
        <p:nvPicPr>
          <p:cNvPr id="9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24228" y="6497670"/>
            <a:ext cx="1638795" cy="209049"/>
          </a:xfrm>
          <a:prstGeom prst="rect">
            <a:avLst/>
          </a:prstGeom>
          <a:noFill/>
        </p:spPr>
      </p:pic>
      <p:pic>
        <p:nvPicPr>
          <p:cNvPr id="7" name="Рисунок 6" descr="—Pngtree—technology earth dot line triangle_4026097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316" y="43544"/>
            <a:ext cx="642257" cy="64225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overmakova\Desktop\Презентации. Материал\Люди разных возрастов\Методика\0001-002-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50683" y="3039144"/>
            <a:ext cx="3402717" cy="3346363"/>
          </a:xfrm>
          <a:prstGeom prst="rect">
            <a:avLst/>
          </a:prstGeom>
          <a:noFill/>
        </p:spPr>
      </p:pic>
      <p:pic>
        <p:nvPicPr>
          <p:cNvPr id="9" name="Содержимое 4" descr="iphone-text-bubble-png-blue-7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17276" y="1252921"/>
            <a:ext cx="3691906" cy="1920182"/>
          </a:xfrm>
        </p:spPr>
      </p:pic>
      <p:pic>
        <p:nvPicPr>
          <p:cNvPr id="10" name="Содержимое 4" descr="iphone-text-bubble-png-blue-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54823" y="1255195"/>
            <a:ext cx="3691906" cy="2153612"/>
          </a:xfrm>
          <a:prstGeom prst="rect">
            <a:avLst/>
          </a:prstGeom>
        </p:spPr>
      </p:pic>
      <p:pic>
        <p:nvPicPr>
          <p:cNvPr id="11" name="Содержимое 4" descr="iphone-text-bubble-png-blue-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9551" y="3247758"/>
            <a:ext cx="3691906" cy="3610242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02827" y="1478211"/>
            <a:ext cx="398514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  <a:buFont typeface="+mj-lt"/>
              <a:buAutoNum type="arabicPeriod"/>
              <a:tabLst>
                <a:tab pos="201295" algn="l"/>
              </a:tabLst>
            </a:pP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</a:rPr>
              <a:t> Участники </a:t>
            </a:r>
            <a:b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</a:rPr>
            </a:b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</a:rPr>
              <a:t>выполняют задания </a:t>
            </a:r>
            <a:b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</a:rPr>
            </a:b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</a:rPr>
              <a:t>на компьютерах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85636" y="3987800"/>
            <a:ext cx="364394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  <a:tabLst>
                <a:tab pos="201295" algn="l"/>
              </a:tabLst>
            </a:pP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</a:rPr>
              <a:t>2. Задания из банка PISA. Помогут развить  </a:t>
            </a:r>
            <a:r>
              <a:rPr lang="ru-RU" sz="2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</a:rPr>
              <a:t>метапредметные</a:t>
            </a: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</a:rPr>
              <a:t/>
            </a:r>
            <a:b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</a:rPr>
            </a:b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</a:rPr>
              <a:t>и предметные умения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102100" y="1371600"/>
            <a:ext cx="4572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ctr">
              <a:spcAft>
                <a:spcPts val="0"/>
              </a:spcAft>
              <a:buFont typeface="+mj-lt"/>
              <a:buNone/>
              <a:tabLst>
                <a:tab pos="201295" algn="l"/>
              </a:tabLst>
            </a:pP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</a:rPr>
              <a:t>3. Есть возможность </a:t>
            </a:r>
            <a:b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</a:rPr>
            </a:b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</a:rPr>
              <a:t>оценить результаты </a:t>
            </a:r>
            <a:b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</a:rPr>
            </a:b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</a:rPr>
              <a:t>всех школьников </a:t>
            </a:r>
            <a:b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</a:rPr>
            </a:b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Times New Roman"/>
              </a:rPr>
              <a:t>по единой шкале PISA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</p:txBody>
      </p:sp>
      <p:pic>
        <p:nvPicPr>
          <p:cNvPr id="15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40244" y="6389943"/>
            <a:ext cx="1135516" cy="321475"/>
          </a:xfrm>
          <a:prstGeom prst="rect">
            <a:avLst/>
          </a:prstGeom>
          <a:noFill/>
        </p:spPr>
      </p:pic>
      <p:pic>
        <p:nvPicPr>
          <p:cNvPr id="16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38271" y="6539767"/>
            <a:ext cx="1638795" cy="20904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571500" y="108890"/>
            <a:ext cx="8115300" cy="954107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Особенности исследований качества </a:t>
            </a:r>
            <a:b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по модели PISA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25563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Регламент исследования</a:t>
            </a:r>
            <a:b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по модели </a:t>
            </a:r>
            <a:r>
              <a:rPr lang="en-US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PISA</a:t>
            </a:r>
            <a:endParaRPr lang="ru-RU" sz="36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126" t="21944" r="73146" b="60157"/>
          <a:stretch>
            <a:fillRect/>
          </a:stretch>
        </p:blipFill>
        <p:spPr bwMode="auto">
          <a:xfrm>
            <a:off x="228600" y="1371600"/>
            <a:ext cx="5278741" cy="2514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27960" t="21944" r="52919" b="60157"/>
          <a:stretch>
            <a:fillRect/>
          </a:stretch>
        </p:blipFill>
        <p:spPr bwMode="auto">
          <a:xfrm>
            <a:off x="2743200" y="3657600"/>
            <a:ext cx="4762500" cy="25780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Содержимое 3" descr="682b5b0eb91e0a6a13d756901298d066.png"/>
          <p:cNvPicPr>
            <a:picLocks noChangeAspect="1"/>
          </p:cNvPicPr>
          <p:nvPr/>
        </p:nvPicPr>
        <p:blipFill>
          <a:blip r:embed="rId3" cstate="print"/>
          <a:srcRect l="26799"/>
          <a:stretch>
            <a:fillRect/>
          </a:stretch>
        </p:blipFill>
        <p:spPr>
          <a:xfrm flipH="1">
            <a:off x="5257800" y="1752600"/>
            <a:ext cx="3456384" cy="4525963"/>
          </a:xfrm>
          <a:prstGeom prst="rect">
            <a:avLst/>
          </a:prstGeom>
        </p:spPr>
      </p:pic>
      <p:pic>
        <p:nvPicPr>
          <p:cNvPr id="10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40244" y="6389943"/>
            <a:ext cx="1135516" cy="321475"/>
          </a:xfrm>
          <a:prstGeom prst="rect">
            <a:avLst/>
          </a:prstGeom>
          <a:noFill/>
        </p:spPr>
      </p:pic>
      <p:pic>
        <p:nvPicPr>
          <p:cNvPr id="11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38271" y="6539767"/>
            <a:ext cx="1638795" cy="209049"/>
          </a:xfrm>
          <a:prstGeom prst="rect">
            <a:avLst/>
          </a:prstGeom>
          <a:noFill/>
        </p:spPr>
      </p:pic>
      <p:pic>
        <p:nvPicPr>
          <p:cNvPr id="8" name="Рисунок 7" descr="—Pngtree—technology earth dot line triangle_4025784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8456" y="4463143"/>
            <a:ext cx="1698171" cy="169817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86799" cy="942974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ru-RU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Нормативное обоснование</a:t>
            </a:r>
            <a:endParaRPr lang="ru-RU" dirty="0"/>
          </a:p>
        </p:txBody>
      </p:sp>
      <p:pic>
        <p:nvPicPr>
          <p:cNvPr id="4" name="Picture 3" descr="C:\Users\overmakova\Desktop\Презентации. Материал\Для оформления\Блоки - универсалка\vector-banner-graphics-design-png-3.png"/>
          <p:cNvPicPr>
            <a:picLocks noChangeAspect="1" noChangeArrowheads="1"/>
          </p:cNvPicPr>
          <p:nvPr/>
        </p:nvPicPr>
        <p:blipFill>
          <a:blip r:embed="rId2" cstate="print"/>
          <a:srcRect t="67817" r="51885" b="-2174"/>
          <a:stretch>
            <a:fillRect/>
          </a:stretch>
        </p:blipFill>
        <p:spPr bwMode="auto">
          <a:xfrm flipH="1">
            <a:off x="76200" y="740715"/>
            <a:ext cx="5867400" cy="5468699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9468" y="1045515"/>
            <a:ext cx="5080750" cy="3695700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Методология и критерии оценки качества общего образования </a:t>
            </a:r>
            <a:b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общеобразовательных организациях на основе практики международных исследований качества подготовки обучающихся</a:t>
            </a:r>
          </a:p>
        </p:txBody>
      </p:sp>
      <p:sp>
        <p:nvSpPr>
          <p:cNvPr id="5" name="Пятиугольник 4"/>
          <p:cNvSpPr/>
          <p:nvPr/>
        </p:nvSpPr>
        <p:spPr>
          <a:xfrm rot="20670207" flipH="1">
            <a:off x="5663165" y="1534737"/>
            <a:ext cx="3028324" cy="2305634"/>
          </a:xfrm>
          <a:prstGeom prst="homePlat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Приказ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Рособрнадзора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№ 590,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Минпросвещения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России № 219 </a:t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 06.05.2019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a9326684c4230eb61082aa0cd4bd21ae.png"/>
          <p:cNvPicPr>
            <a:picLocks noChangeAspect="1"/>
          </p:cNvPicPr>
          <p:nvPr/>
        </p:nvPicPr>
        <p:blipFill>
          <a:blip r:embed="rId3" cstate="print"/>
          <a:srcRect t="12510" r="27301"/>
          <a:stretch>
            <a:fillRect/>
          </a:stretch>
        </p:blipFill>
        <p:spPr>
          <a:xfrm>
            <a:off x="5601397" y="3859619"/>
            <a:ext cx="3531970" cy="3191089"/>
          </a:xfrm>
          <a:prstGeom prst="rect">
            <a:avLst/>
          </a:prstGeom>
        </p:spPr>
      </p:pic>
      <p:pic>
        <p:nvPicPr>
          <p:cNvPr id="7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60678" y="6015071"/>
            <a:ext cx="1135516" cy="321475"/>
          </a:xfrm>
          <a:prstGeom prst="rect">
            <a:avLst/>
          </a:prstGeom>
          <a:noFill/>
        </p:spPr>
      </p:pic>
      <p:pic>
        <p:nvPicPr>
          <p:cNvPr id="8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23223" y="6461985"/>
            <a:ext cx="1638795" cy="2090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634" y="0"/>
            <a:ext cx="8054165" cy="1325563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Регламент исследования</a:t>
            </a:r>
            <a:br>
              <a:rPr lang="ru-RU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по модели </a:t>
            </a:r>
            <a:r>
              <a:rPr lang="en-US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PISA</a:t>
            </a:r>
            <a:endParaRPr lang="ru-RU" sz="4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5126" t="41073" r="74014" b="35973"/>
          <a:stretch>
            <a:fillRect/>
          </a:stretch>
        </p:blipFill>
        <p:spPr bwMode="auto">
          <a:xfrm>
            <a:off x="165100" y="1422102"/>
            <a:ext cx="4872456" cy="2971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l="27554" t="41073" r="52919" b="35973"/>
          <a:stretch>
            <a:fillRect/>
          </a:stretch>
        </p:blipFill>
        <p:spPr bwMode="auto">
          <a:xfrm>
            <a:off x="4495800" y="3219897"/>
            <a:ext cx="4444108" cy="2895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logo5inf.png"/>
          <p:cNvPicPr>
            <a:picLocks noChangeAspect="1"/>
          </p:cNvPicPr>
          <p:nvPr/>
        </p:nvPicPr>
        <p:blipFill>
          <a:blip r:embed="rId3" cstate="print">
            <a:lum bright="-7000" contrast="9000"/>
          </a:blip>
          <a:stretch>
            <a:fillRect/>
          </a:stretch>
        </p:blipFill>
        <p:spPr>
          <a:xfrm>
            <a:off x="1005072" y="4699293"/>
            <a:ext cx="3194293" cy="1891057"/>
          </a:xfrm>
          <a:prstGeom prst="rect">
            <a:avLst/>
          </a:prstGeom>
        </p:spPr>
      </p:pic>
      <p:pic>
        <p:nvPicPr>
          <p:cNvPr id="12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40244" y="6389943"/>
            <a:ext cx="1135516" cy="321475"/>
          </a:xfrm>
          <a:prstGeom prst="rect">
            <a:avLst/>
          </a:prstGeom>
          <a:noFill/>
        </p:spPr>
      </p:pic>
      <p:pic>
        <p:nvPicPr>
          <p:cNvPr id="13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62071" y="6476267"/>
            <a:ext cx="1638795" cy="209049"/>
          </a:xfrm>
          <a:prstGeom prst="rect">
            <a:avLst/>
          </a:prstGeom>
          <a:noFill/>
        </p:spPr>
      </p:pic>
      <p:pic>
        <p:nvPicPr>
          <p:cNvPr id="9" name="Рисунок 8" descr="—Pngtree—technology earth dot line triangle_4026097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50429" y="1240972"/>
            <a:ext cx="1741714" cy="174171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0"/>
            <a:ext cx="8001000" cy="1325563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ru-RU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Регламент исследования по модели </a:t>
            </a:r>
            <a:r>
              <a:rPr lang="en-US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PISA</a:t>
            </a:r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l="5126" t="66760" r="72999" b="19053"/>
          <a:stretch>
            <a:fillRect/>
          </a:stretch>
        </p:blipFill>
        <p:spPr bwMode="auto">
          <a:xfrm>
            <a:off x="228600" y="1600200"/>
            <a:ext cx="5524500" cy="22393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27730" t="66760" r="52919" b="18761"/>
          <a:stretch>
            <a:fillRect/>
          </a:stretch>
        </p:blipFill>
        <p:spPr bwMode="auto">
          <a:xfrm>
            <a:off x="3329784" y="3505200"/>
            <a:ext cx="4889500" cy="22865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40244" y="6389943"/>
            <a:ext cx="1135516" cy="321475"/>
          </a:xfrm>
          <a:prstGeom prst="rect">
            <a:avLst/>
          </a:prstGeom>
          <a:noFill/>
        </p:spPr>
      </p:pic>
      <p:pic>
        <p:nvPicPr>
          <p:cNvPr id="10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62071" y="6476267"/>
            <a:ext cx="1638795" cy="209049"/>
          </a:xfrm>
          <a:prstGeom prst="rect">
            <a:avLst/>
          </a:prstGeom>
          <a:noFill/>
        </p:spPr>
      </p:pic>
      <p:pic>
        <p:nvPicPr>
          <p:cNvPr id="12" name="Рисунок 11" descr="Importance-of-social-media-influencers-to-your-brand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29299" y="2213955"/>
            <a:ext cx="2483463" cy="1348520"/>
          </a:xfrm>
          <a:prstGeom prst="rect">
            <a:avLst/>
          </a:prstGeom>
        </p:spPr>
      </p:pic>
      <p:pic>
        <p:nvPicPr>
          <p:cNvPr id="11" name="Рисунок 10" descr="—Pngtree—technology earth dot line triangle_4025784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5799" y="3951514"/>
            <a:ext cx="2329543" cy="2329543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9503" y="685800"/>
            <a:ext cx="7886700" cy="45221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3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Федеральная информационная система оценки качества образования – ФИС ОКО.</a:t>
            </a:r>
          </a:p>
          <a:p>
            <a:pPr marL="0" indent="0" algn="ctr">
              <a:buNone/>
            </a:pPr>
            <a:r>
              <a:rPr lang="ru-RU" sz="3200" b="1" u="sng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Возможности</a:t>
            </a:r>
          </a:p>
        </p:txBody>
      </p:sp>
      <p:pic>
        <p:nvPicPr>
          <p:cNvPr id="6" name="Picture 2" descr="C:\Users\overmakova\Desktop\Презентации. Материал\Люди разных возрастов\Методика\29272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5203" y="3381440"/>
            <a:ext cx="5134686" cy="2888261"/>
          </a:xfrm>
          <a:prstGeom prst="rect">
            <a:avLst/>
          </a:prstGeom>
          <a:noFill/>
        </p:spPr>
      </p:pic>
      <p:pic>
        <p:nvPicPr>
          <p:cNvPr id="7" name="Рисунок 6" descr="clipart-bow-corner-1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 flipV="1">
            <a:off x="5647917" y="5281683"/>
            <a:ext cx="3523384" cy="158074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096000" y="2606740"/>
            <a:ext cx="252483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4. Включить результаты </a:t>
            </a:r>
            <a:br>
              <a:rPr lang="ru-RU" sz="1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процедур оценки качества </a:t>
            </a:r>
            <a:br>
              <a:rPr lang="ru-RU" sz="1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образования</a:t>
            </a:r>
            <a:br>
              <a:rPr lang="ru-RU" sz="1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в единую аналитическую </a:t>
            </a:r>
            <a:br>
              <a:rPr lang="ru-RU" sz="1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базу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029200" y="1997140"/>
            <a:ext cx="35484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1600" b="1" dirty="0">
                <a:solidFill>
                  <a:srgbClr val="279FB7"/>
                </a:solidFill>
                <a:latin typeface="Arial" pitchFamily="34" charset="0"/>
                <a:cs typeface="Arial" pitchFamily="34" charset="0"/>
              </a:rPr>
              <a:t>3. Подключить школы</a:t>
            </a:r>
            <a:br>
              <a:rPr lang="ru-RU" sz="1600" b="1" dirty="0">
                <a:solidFill>
                  <a:srgbClr val="279FB7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b="1" dirty="0">
                <a:solidFill>
                  <a:srgbClr val="279FB7"/>
                </a:solidFill>
                <a:latin typeface="Arial" pitchFamily="34" charset="0"/>
                <a:cs typeface="Arial" pitchFamily="34" charset="0"/>
              </a:rPr>
              <a:t> к личным кабинетам ФИС ОКО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33400" y="1997140"/>
            <a:ext cx="39373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1. Обменяться рабочими материалами между организаторами на федеральном, региональном, муниципальном и школьным уровнях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73208" y="3384998"/>
            <a:ext cx="208810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dirty="0">
                <a:solidFill>
                  <a:srgbClr val="279FB7"/>
                </a:solidFill>
                <a:latin typeface="Arial" pitchFamily="34" charset="0"/>
                <a:cs typeface="Arial" pitchFamily="34" charset="0"/>
              </a:rPr>
              <a:t>2. Провести мониторинг реализации мероприятий </a:t>
            </a:r>
            <a:br>
              <a:rPr lang="ru-RU" sz="1600" b="1" dirty="0">
                <a:solidFill>
                  <a:srgbClr val="279FB7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b="1" dirty="0">
                <a:solidFill>
                  <a:srgbClr val="279FB7"/>
                </a:solidFill>
                <a:latin typeface="Arial" pitchFamily="34" charset="0"/>
                <a:cs typeface="Arial" pitchFamily="34" charset="0"/>
              </a:rPr>
              <a:t>по обмену данными </a:t>
            </a:r>
            <a:br>
              <a:rPr lang="ru-RU" sz="1600" b="1" dirty="0">
                <a:solidFill>
                  <a:srgbClr val="279FB7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b="1" dirty="0">
                <a:solidFill>
                  <a:srgbClr val="279FB7"/>
                </a:solidFill>
                <a:latin typeface="Arial" pitchFamily="34" charset="0"/>
                <a:cs typeface="Arial" pitchFamily="34" charset="0"/>
              </a:rPr>
              <a:t>со стороны федеральных, региональных </a:t>
            </a:r>
            <a:br>
              <a:rPr lang="ru-RU" sz="1600" b="1" dirty="0">
                <a:solidFill>
                  <a:srgbClr val="279FB7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b="1" dirty="0">
                <a:solidFill>
                  <a:srgbClr val="279FB7"/>
                </a:solidFill>
                <a:latin typeface="Arial" pitchFamily="34" charset="0"/>
                <a:cs typeface="Arial" pitchFamily="34" charset="0"/>
              </a:rPr>
              <a:t>и муниципальных координаторов</a:t>
            </a:r>
          </a:p>
        </p:txBody>
      </p:sp>
      <p:pic>
        <p:nvPicPr>
          <p:cNvPr id="12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48600" y="5105400"/>
            <a:ext cx="1135516" cy="321475"/>
          </a:xfrm>
          <a:prstGeom prst="rect">
            <a:avLst/>
          </a:prstGeom>
          <a:noFill/>
        </p:spPr>
      </p:pic>
      <p:pic>
        <p:nvPicPr>
          <p:cNvPr id="13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84686" y="6423762"/>
            <a:ext cx="1638795" cy="20904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52400" y="0"/>
            <a:ext cx="8534400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Кто и как реализует эти мероприятия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Blue-White-full-width-background-02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0800000">
            <a:off x="0" y="14573"/>
            <a:ext cx="9144000" cy="2804422"/>
          </a:xfrm>
        </p:spPr>
      </p:pic>
      <p:pic>
        <p:nvPicPr>
          <p:cNvPr id="11" name="Рисунок 10" descr="Parent-Teacher Meeting.png"/>
          <p:cNvPicPr>
            <a:picLocks noChangeAspect="1"/>
          </p:cNvPicPr>
          <p:nvPr/>
        </p:nvPicPr>
        <p:blipFill rotWithShape="1">
          <a:blip r:embed="rId3" cstate="print"/>
          <a:srcRect l="10738" t="10805" r="10343" b="8005"/>
          <a:stretch/>
        </p:blipFill>
        <p:spPr>
          <a:xfrm>
            <a:off x="498306" y="2468945"/>
            <a:ext cx="3895893" cy="4008056"/>
          </a:xfrm>
          <a:prstGeom prst="rect">
            <a:avLst/>
          </a:prstGeom>
        </p:spPr>
      </p:pic>
      <p:pic>
        <p:nvPicPr>
          <p:cNvPr id="10" name="Рисунок 9" descr="speech-bubble-vector-png-7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0" y="228600"/>
            <a:ext cx="5194860" cy="4314756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 rot="21235585">
            <a:off x="3605440" y="1556309"/>
            <a:ext cx="534839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Читательская грамотность</a:t>
            </a:r>
          </a:p>
        </p:txBody>
      </p:sp>
      <p:pic>
        <p:nvPicPr>
          <p:cNvPr id="9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29563" y="4807618"/>
            <a:ext cx="1135516" cy="321475"/>
          </a:xfrm>
          <a:prstGeom prst="rect">
            <a:avLst/>
          </a:prstGeom>
          <a:noFill/>
        </p:spPr>
      </p:pic>
      <p:pic>
        <p:nvPicPr>
          <p:cNvPr id="12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91833" y="5183685"/>
            <a:ext cx="1638795" cy="209049"/>
          </a:xfrm>
          <a:prstGeom prst="rect">
            <a:avLst/>
          </a:prstGeom>
          <a:noFill/>
        </p:spPr>
      </p:pic>
      <p:pic>
        <p:nvPicPr>
          <p:cNvPr id="14" name="Содержимое 7" descr="img1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89990" y="3072073"/>
            <a:ext cx="2254010" cy="3951027"/>
          </a:xfrm>
          <a:prstGeom prst="rect">
            <a:avLst/>
          </a:prstGeom>
        </p:spPr>
      </p:pic>
      <p:pic>
        <p:nvPicPr>
          <p:cNvPr id="15" name="Рисунок 14" descr="43e59019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917970" y="4635500"/>
            <a:ext cx="1478565" cy="22225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16042" y="6182575"/>
            <a:ext cx="1135516" cy="321475"/>
          </a:xfrm>
          <a:prstGeom prst="rect">
            <a:avLst/>
          </a:prstGeom>
          <a:noFill/>
        </p:spPr>
      </p:pic>
      <p:pic>
        <p:nvPicPr>
          <p:cNvPr id="7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8330" y="6589576"/>
            <a:ext cx="1638795" cy="209049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762000" y="76200"/>
            <a:ext cx="7924800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Какие характеристики читательской грамотности проверяет PISA</a:t>
            </a:r>
          </a:p>
        </p:txBody>
      </p:sp>
      <p:graphicFrame>
        <p:nvGraphicFramePr>
          <p:cNvPr id="20" name="Содержимое 1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4285773"/>
              </p:ext>
            </p:extLst>
          </p:nvPr>
        </p:nvGraphicFramePr>
        <p:xfrm>
          <a:off x="685800" y="914400"/>
          <a:ext cx="7632700" cy="637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2" name="Рисунок 21" descr="1_Lm1fv4femz8pXwE8CDYFXA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374900" y="2324100"/>
            <a:ext cx="4104267" cy="2582268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73b1b170-3775-42d8-9f37-2d15d502cf0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838200"/>
            <a:ext cx="8305800" cy="60198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62000" y="76200"/>
            <a:ext cx="792480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Ситуации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914400" y="1206500"/>
          <a:ext cx="7315200" cy="4864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Содержимое 3" descr="fa029d295bd0cc32279ddebcfa6dcb85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lum bright="4000"/>
          </a:blip>
          <a:srcRect l="2825"/>
          <a:stretch>
            <a:fillRect/>
          </a:stretch>
        </p:blipFill>
        <p:spPr>
          <a:xfrm>
            <a:off x="7645400" y="2204994"/>
            <a:ext cx="1539833" cy="467777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609600" y="800100"/>
          <a:ext cx="7797800" cy="6007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7419975" y="5876925"/>
            <a:ext cx="1724025" cy="9810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61999" y="76200"/>
            <a:ext cx="7924801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Форматы текстов</a:t>
            </a:r>
          </a:p>
        </p:txBody>
      </p:sp>
      <p:pic>
        <p:nvPicPr>
          <p:cNvPr id="9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72400" y="6096000"/>
            <a:ext cx="1135516" cy="321475"/>
          </a:xfrm>
          <a:prstGeom prst="rect">
            <a:avLst/>
          </a:prstGeom>
          <a:noFill/>
        </p:spPr>
      </p:pic>
      <p:pic>
        <p:nvPicPr>
          <p:cNvPr id="10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67600" y="6477000"/>
            <a:ext cx="1588232" cy="202599"/>
          </a:xfrm>
          <a:prstGeom prst="rect">
            <a:avLst/>
          </a:prstGeom>
          <a:noFill/>
        </p:spPr>
      </p:pic>
      <p:pic>
        <p:nvPicPr>
          <p:cNvPr id="8" name="Рисунок 7" descr="—Pngtree—open book design_3552582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141026" y="-54430"/>
            <a:ext cx="1240974" cy="124097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1999" y="76200"/>
            <a:ext cx="7924801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Типы текстов</a:t>
            </a:r>
          </a:p>
        </p:txBody>
      </p:sp>
      <p:pic>
        <p:nvPicPr>
          <p:cNvPr id="9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42200" y="6070600"/>
            <a:ext cx="1135516" cy="321475"/>
          </a:xfrm>
          <a:prstGeom prst="rect">
            <a:avLst/>
          </a:prstGeom>
          <a:noFill/>
        </p:spPr>
      </p:pic>
      <p:pic>
        <p:nvPicPr>
          <p:cNvPr id="10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24488" y="6477601"/>
            <a:ext cx="1638795" cy="209049"/>
          </a:xfrm>
          <a:prstGeom prst="rect">
            <a:avLst/>
          </a:prstGeom>
          <a:noFill/>
        </p:spPr>
      </p:pic>
      <p:graphicFrame>
        <p:nvGraphicFramePr>
          <p:cNvPr id="7" name="Схема 6"/>
          <p:cNvGraphicFramePr/>
          <p:nvPr/>
        </p:nvGraphicFramePr>
        <p:xfrm>
          <a:off x="546100" y="685800"/>
          <a:ext cx="8293100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Рисунок 7" descr="1 No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667000" y="5257800"/>
            <a:ext cx="1824070" cy="1663701"/>
          </a:xfrm>
          <a:prstGeom prst="rect">
            <a:avLst/>
          </a:prstGeom>
        </p:spPr>
      </p:pic>
      <p:pic>
        <p:nvPicPr>
          <p:cNvPr id="11" name="Рисунок 10" descr="scribus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341310" y="5303210"/>
            <a:ext cx="1554790" cy="1554790"/>
          </a:xfrm>
          <a:prstGeom prst="rect">
            <a:avLst/>
          </a:prstGeom>
        </p:spPr>
      </p:pic>
      <p:pic>
        <p:nvPicPr>
          <p:cNvPr id="12" name="Рисунок 11" descr="—Pngtree—open book design_3552582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141026" y="-54430"/>
            <a:ext cx="1240974" cy="1240974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04850" y="0"/>
            <a:ext cx="7981950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Типы текстов</a:t>
            </a:r>
          </a:p>
        </p:txBody>
      </p:sp>
      <p:pic>
        <p:nvPicPr>
          <p:cNvPr id="9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42200" y="6070600"/>
            <a:ext cx="1135516" cy="321475"/>
          </a:xfrm>
          <a:prstGeom prst="rect">
            <a:avLst/>
          </a:prstGeom>
          <a:noFill/>
        </p:spPr>
      </p:pic>
      <p:pic>
        <p:nvPicPr>
          <p:cNvPr id="10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24488" y="6477601"/>
            <a:ext cx="1638795" cy="209049"/>
          </a:xfrm>
          <a:prstGeom prst="rect">
            <a:avLst/>
          </a:prstGeom>
          <a:noFill/>
        </p:spPr>
      </p:pic>
      <p:graphicFrame>
        <p:nvGraphicFramePr>
          <p:cNvPr id="7" name="Схема 6"/>
          <p:cNvGraphicFramePr/>
          <p:nvPr/>
        </p:nvGraphicFramePr>
        <p:xfrm>
          <a:off x="546100" y="685800"/>
          <a:ext cx="8293100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Рисунок 7" descr="1 No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667000" y="5257800"/>
            <a:ext cx="1824070" cy="1663701"/>
          </a:xfrm>
          <a:prstGeom prst="rect">
            <a:avLst/>
          </a:prstGeom>
        </p:spPr>
      </p:pic>
      <p:pic>
        <p:nvPicPr>
          <p:cNvPr id="11" name="Рисунок 10" descr="scribus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341310" y="5303210"/>
            <a:ext cx="1554790" cy="1554790"/>
          </a:xfrm>
          <a:prstGeom prst="rect">
            <a:avLst/>
          </a:prstGeom>
        </p:spPr>
      </p:pic>
      <p:pic>
        <p:nvPicPr>
          <p:cNvPr id="12" name="Рисунок 11" descr="—Pngtree—open book design_3552582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85055" y="-152401"/>
            <a:ext cx="1240974" cy="1240974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C:\Users\overmakova\Desktop\Презентации. Материал\Люди разных возрастов\Методика\highres_17948309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2895600"/>
            <a:ext cx="3124200" cy="3124200"/>
          </a:xfrm>
          <a:prstGeom prst="rect">
            <a:avLst/>
          </a:prstGeom>
          <a:noFill/>
        </p:spPr>
      </p:pic>
      <p:pic>
        <p:nvPicPr>
          <p:cNvPr id="6" name="Рисунок 5" descr="nTEEaqgGc.png"/>
          <p:cNvPicPr>
            <a:picLocks noChangeAspect="1"/>
          </p:cNvPicPr>
          <p:nvPr/>
        </p:nvPicPr>
        <p:blipFill rotWithShape="1">
          <a:blip r:embed="rId3" cstate="print"/>
          <a:srcRect t="1" b="47299"/>
          <a:stretch/>
        </p:blipFill>
        <p:spPr>
          <a:xfrm>
            <a:off x="-469000" y="878752"/>
            <a:ext cx="8848725" cy="301086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79776" y="1368520"/>
            <a:ext cx="749944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Способность человека понимать и использовать письменные тексты, размышлять о них и заниматься чтением для того, чтобы достигать своих целей, расширять свои знания и возможности, участвовать </a:t>
            </a:r>
            <a:b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жизни общества.</a:t>
            </a:r>
          </a:p>
        </p:txBody>
      </p:sp>
      <p:pic>
        <p:nvPicPr>
          <p:cNvPr id="10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9800" y="6324600"/>
            <a:ext cx="1135516" cy="321475"/>
          </a:xfrm>
          <a:prstGeom prst="rect">
            <a:avLst/>
          </a:prstGeom>
          <a:noFill/>
        </p:spPr>
      </p:pic>
      <p:pic>
        <p:nvPicPr>
          <p:cNvPr id="11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51807" y="6365715"/>
            <a:ext cx="1638795" cy="209049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76200" y="381000"/>
            <a:ext cx="8585200" cy="646331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Читательская грамотность</a:t>
            </a:r>
          </a:p>
        </p:txBody>
      </p:sp>
      <p:pic>
        <p:nvPicPr>
          <p:cNvPr id="14" name="Рисунок 13" descr="KijoRq6rT.png"/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762000" y="3505200"/>
            <a:ext cx="5181602" cy="3207293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990600" y="3810000"/>
            <a:ext cx="4648200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Три группы</a:t>
            </a:r>
            <a:b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читательских умений</a:t>
            </a:r>
          </a:p>
          <a:p>
            <a:pPr algn="ctr">
              <a:spcAft>
                <a:spcPts val="0"/>
              </a:spcAft>
            </a:pPr>
            <a:endParaRPr lang="ru-RU" sz="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spcAft>
                <a:spcPts val="0"/>
              </a:spcAft>
              <a:buAutoNum type="arabicPeriod"/>
            </a:pPr>
            <a:r>
              <a:rPr lang="ru-RU" b="1" dirty="0">
                <a:solidFill>
                  <a:srgbClr val="006F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Найти и извлечь информацию.</a:t>
            </a:r>
          </a:p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006F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Интегрировать </a:t>
            </a:r>
            <a:br>
              <a:rPr lang="ru-RU" b="1" dirty="0">
                <a:solidFill>
                  <a:srgbClr val="006F9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006F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интерпретировать сообщение.</a:t>
            </a:r>
          </a:p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006F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Осмыслить и оценить сообщение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s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30989" y="4918571"/>
            <a:ext cx="348343" cy="53057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31180" t="17889" r="31806" b="56333"/>
          <a:stretch>
            <a:fillRect/>
          </a:stretch>
        </p:blipFill>
        <p:spPr bwMode="auto">
          <a:xfrm>
            <a:off x="647700" y="1511300"/>
            <a:ext cx="7731946" cy="336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Содержимое 3" descr="Blue-White-full-width-background-02.pn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rcRect t="46110"/>
          <a:stretch>
            <a:fillRect/>
          </a:stretch>
        </p:blipFill>
        <p:spPr>
          <a:xfrm rot="10800000">
            <a:off x="0" y="0"/>
            <a:ext cx="9144000" cy="1511300"/>
          </a:xfrm>
        </p:spPr>
      </p:pic>
      <p:grpSp>
        <p:nvGrpSpPr>
          <p:cNvPr id="18" name="Группа 17"/>
          <p:cNvGrpSpPr/>
          <p:nvPr/>
        </p:nvGrpSpPr>
        <p:grpSpPr>
          <a:xfrm>
            <a:off x="2387600" y="4890977"/>
            <a:ext cx="1397000" cy="847600"/>
            <a:chOff x="4883653" y="2481939"/>
            <a:chExt cx="1723976" cy="1513112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5018314" y="2612570"/>
              <a:ext cx="1502787" cy="1230087"/>
              <a:chOff x="5018314" y="2612570"/>
              <a:chExt cx="1502787" cy="1230087"/>
            </a:xfrm>
          </p:grpSpPr>
          <p:pic>
            <p:nvPicPr>
              <p:cNvPr id="15" name="Рисунок 14" descr="5772585736ee015596a914b9.png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5018314" y="2612570"/>
                <a:ext cx="1502787" cy="708891"/>
              </a:xfrm>
              <a:prstGeom prst="rect">
                <a:avLst/>
              </a:prstGeom>
            </p:spPr>
          </p:pic>
          <p:pic>
            <p:nvPicPr>
              <p:cNvPr id="14" name="Рисунок 13" descr="6bb4392565f4a772fd88766b4ccf9912.png"/>
              <p:cNvPicPr>
                <a:picLocks noChangeAspect="1"/>
              </p:cNvPicPr>
              <p:nvPr/>
            </p:nvPicPr>
            <p:blipFill>
              <a:blip r:embed="rId6" cstate="print"/>
              <a:srcRect l="62698" t="39365" r="19365" b="47937"/>
              <a:stretch>
                <a:fillRect/>
              </a:stretch>
            </p:blipFill>
            <p:spPr>
              <a:xfrm>
                <a:off x="5116285" y="2971800"/>
                <a:ext cx="1230086" cy="870857"/>
              </a:xfrm>
              <a:prstGeom prst="rect">
                <a:avLst/>
              </a:prstGeom>
            </p:spPr>
          </p:pic>
        </p:grpSp>
        <p:pic>
          <p:nvPicPr>
            <p:cNvPr id="13" name="Рисунок 12" descr="window_PNG17692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83653" y="2481939"/>
              <a:ext cx="1723976" cy="1513112"/>
            </a:xfrm>
            <a:prstGeom prst="rect">
              <a:avLst/>
            </a:prstGeom>
          </p:spPr>
        </p:pic>
      </p:grpSp>
      <p:pic>
        <p:nvPicPr>
          <p:cNvPr id="12" name="Рисунок 11" descr="kisspng-bookcase-shelf-furniture-clip-art-bookshelf-5ad9af7e32f1b3.6369740315242156782087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4719046"/>
            <a:ext cx="1790700" cy="1538422"/>
          </a:xfrm>
          <a:prstGeom prst="rect">
            <a:avLst/>
          </a:prstGeom>
        </p:spPr>
      </p:pic>
      <p:pic>
        <p:nvPicPr>
          <p:cNvPr id="3074" name="Picture 2" descr="C:\Users\overmakova\Desktop\Презентации. Материал\Люди разных возрастов\Методика\14g0blkwlk_5iocffbj9n_peop4267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5083276"/>
            <a:ext cx="4127500" cy="1774724"/>
          </a:xfrm>
          <a:prstGeom prst="rect">
            <a:avLst/>
          </a:prstGeom>
          <a:noFill/>
        </p:spPr>
      </p:pic>
      <p:pic>
        <p:nvPicPr>
          <p:cNvPr id="6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735785" y="6142662"/>
            <a:ext cx="1135516" cy="321475"/>
          </a:xfrm>
          <a:prstGeom prst="rect">
            <a:avLst/>
          </a:prstGeom>
          <a:noFill/>
        </p:spPr>
      </p:pic>
      <p:pic>
        <p:nvPicPr>
          <p:cNvPr id="7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398330" y="6589576"/>
            <a:ext cx="1638795" cy="20904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609600" y="152400"/>
            <a:ext cx="8086725" cy="1077218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Направления </a:t>
            </a:r>
            <a:br>
              <a:rPr lang="ru-RU" sz="32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оценки качества в школах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762000" y="0"/>
            <a:ext cx="7924800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ПРИМЕР 1. Умение находить</a:t>
            </a:r>
            <a:br>
              <a:rPr lang="ru-RU" sz="32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</a:br>
            <a:r>
              <a:rPr lang="ru-RU" sz="32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 и извлекать информацию</a:t>
            </a:r>
          </a:p>
        </p:txBody>
      </p:sp>
      <p:pic>
        <p:nvPicPr>
          <p:cNvPr id="4" name="Содержимое 3" descr="knigi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9400" y="5380928"/>
            <a:ext cx="1600200" cy="1324672"/>
          </a:xfrm>
        </p:spPr>
      </p:pic>
      <p:pic>
        <p:nvPicPr>
          <p:cNvPr id="6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16042" y="6182575"/>
            <a:ext cx="1135516" cy="321475"/>
          </a:xfrm>
          <a:prstGeom prst="rect">
            <a:avLst/>
          </a:prstGeom>
          <a:noFill/>
        </p:spPr>
      </p:pic>
      <p:pic>
        <p:nvPicPr>
          <p:cNvPr id="7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98330" y="6589576"/>
            <a:ext cx="1638795" cy="209049"/>
          </a:xfrm>
          <a:prstGeom prst="rect">
            <a:avLst/>
          </a:prstGeom>
          <a:noFill/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4584700" y="1054100"/>
            <a:ext cx="55539" cy="545867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 descr="nTEEaqgGc.png"/>
          <p:cNvPicPr>
            <a:picLocks noChangeAspect="1"/>
          </p:cNvPicPr>
          <p:nvPr/>
        </p:nvPicPr>
        <p:blipFill rotWithShape="1">
          <a:blip r:embed="rId5" cstate="print"/>
          <a:srcRect t="53336"/>
          <a:stretch/>
        </p:blipFill>
        <p:spPr>
          <a:xfrm>
            <a:off x="152400" y="1003300"/>
            <a:ext cx="3414451" cy="1245546"/>
          </a:xfrm>
          <a:prstGeom prst="rect">
            <a:avLst/>
          </a:prstGeom>
        </p:spPr>
      </p:pic>
      <p:pic>
        <p:nvPicPr>
          <p:cNvPr id="16" name="Рисунок 15" descr="nTEEaqgGc.png"/>
          <p:cNvPicPr>
            <a:picLocks noChangeAspect="1"/>
          </p:cNvPicPr>
          <p:nvPr/>
        </p:nvPicPr>
        <p:blipFill rotWithShape="1">
          <a:blip r:embed="rId5" cstate="print"/>
          <a:srcRect t="1" b="47299"/>
          <a:stretch/>
        </p:blipFill>
        <p:spPr>
          <a:xfrm flipH="1">
            <a:off x="5486400" y="838200"/>
            <a:ext cx="3543300" cy="1491994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911208" y="1041400"/>
            <a:ext cx="17620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PISA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375597" y="1054100"/>
            <a:ext cx="20854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ФГОС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62000" y="2286000"/>
            <a:ext cx="36957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Определить информационное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пространство, </a:t>
            </a:r>
            <a:b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где содержится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необходимая информация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62500" y="2260600"/>
            <a:ext cx="38989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Найти дополнительную информацию </a:t>
            </a:r>
            <a:b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справочной литературе, интернете, чтобы решить различные учебные задачи</a:t>
            </a:r>
          </a:p>
        </p:txBody>
      </p:sp>
      <p:pic>
        <p:nvPicPr>
          <p:cNvPr id="22" name="Рисунок 21" descr="KijoRq6rT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34236" y="4737100"/>
            <a:ext cx="2434059" cy="1623144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6705600" y="5105400"/>
            <a:ext cx="1968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ИСТОРИЯ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knigi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200" y="5778500"/>
            <a:ext cx="1266343" cy="1048299"/>
          </a:xfrm>
        </p:spPr>
      </p:pic>
      <p:pic>
        <p:nvPicPr>
          <p:cNvPr id="6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16042" y="6182575"/>
            <a:ext cx="1135516" cy="321475"/>
          </a:xfrm>
          <a:prstGeom prst="rect">
            <a:avLst/>
          </a:prstGeom>
          <a:noFill/>
        </p:spPr>
      </p:pic>
      <p:pic>
        <p:nvPicPr>
          <p:cNvPr id="7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98330" y="6589576"/>
            <a:ext cx="1638795" cy="209049"/>
          </a:xfrm>
          <a:prstGeom prst="rect">
            <a:avLst/>
          </a:prstGeom>
          <a:noFill/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4584700" y="1054100"/>
            <a:ext cx="55539" cy="545867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 descr="nTEEaqgGc.png"/>
          <p:cNvPicPr>
            <a:picLocks noChangeAspect="1"/>
          </p:cNvPicPr>
          <p:nvPr/>
        </p:nvPicPr>
        <p:blipFill rotWithShape="1">
          <a:blip r:embed="rId5" cstate="print"/>
          <a:srcRect t="53336"/>
          <a:stretch/>
        </p:blipFill>
        <p:spPr>
          <a:xfrm>
            <a:off x="152400" y="1003300"/>
            <a:ext cx="3414451" cy="1245546"/>
          </a:xfrm>
          <a:prstGeom prst="rect">
            <a:avLst/>
          </a:prstGeom>
        </p:spPr>
      </p:pic>
      <p:pic>
        <p:nvPicPr>
          <p:cNvPr id="16" name="Рисунок 15" descr="nTEEaqgGc.png"/>
          <p:cNvPicPr>
            <a:picLocks noChangeAspect="1"/>
          </p:cNvPicPr>
          <p:nvPr/>
        </p:nvPicPr>
        <p:blipFill rotWithShape="1">
          <a:blip r:embed="rId5" cstate="print"/>
          <a:srcRect t="1" b="47299"/>
          <a:stretch/>
        </p:blipFill>
        <p:spPr>
          <a:xfrm flipH="1">
            <a:off x="5486400" y="838200"/>
            <a:ext cx="3543300" cy="1491994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911208" y="1041400"/>
            <a:ext cx="17620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PISA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375597" y="1054100"/>
            <a:ext cx="20854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ФГОС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33350" y="76200"/>
            <a:ext cx="8553450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ПРИМЕР 2. Умение находить</a:t>
            </a:r>
            <a:b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</a:br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 и извлекать информацию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57200" y="1981200"/>
            <a:ext cx="41402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навигацию </a:t>
            </a:r>
            <a:b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информационному пространству, чтобы</a:t>
            </a:r>
          </a:p>
          <a:p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извлечь один или несколько</a:t>
            </a:r>
          </a:p>
          <a:p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фрагментов информации.</a:t>
            </a:r>
          </a:p>
          <a:p>
            <a:r>
              <a:rPr lang="ru-RU" sz="2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Пример: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определить требования</a:t>
            </a:r>
          </a:p>
          <a:p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работодателя в объявлении</a:t>
            </a:r>
          </a:p>
          <a:p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работе, найти номер телефона</a:t>
            </a:r>
          </a:p>
          <a:p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несколькими префиксными</a:t>
            </a:r>
          </a:p>
          <a:p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кодами или конкретный факт,</a:t>
            </a:r>
          </a:p>
          <a:p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чтобы поддержать 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или опровергнуть утверждение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724400" y="2133600"/>
            <a:ext cx="3810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Найти явную и скрытую информацию в прослушанном или прочитанном тексте.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Извлечь информацию 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 различных источников, 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том числе лингвистических словарей, справочной литературы</a:t>
            </a: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Рисунок 19" descr="KijoRq6rT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66367" y="4697827"/>
            <a:ext cx="2434059" cy="1623144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758467" y="4875627"/>
            <a:ext cx="19685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РУССКИЙ ЯЗЫК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knigi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200" y="5778500"/>
            <a:ext cx="1266343" cy="1048299"/>
          </a:xfrm>
        </p:spPr>
      </p:pic>
      <p:pic>
        <p:nvPicPr>
          <p:cNvPr id="6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07436" y="6252276"/>
            <a:ext cx="964432" cy="273040"/>
          </a:xfrm>
          <a:prstGeom prst="rect">
            <a:avLst/>
          </a:prstGeom>
          <a:noFill/>
        </p:spPr>
      </p:pic>
      <p:pic>
        <p:nvPicPr>
          <p:cNvPr id="7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98330" y="6589576"/>
            <a:ext cx="1638795" cy="209049"/>
          </a:xfrm>
          <a:prstGeom prst="rect">
            <a:avLst/>
          </a:prstGeom>
          <a:noFill/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4584700" y="1054100"/>
            <a:ext cx="55539" cy="545867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 descr="1 N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34096" y="4394200"/>
            <a:ext cx="1651031" cy="1505875"/>
          </a:xfrm>
          <a:prstGeom prst="rect">
            <a:avLst/>
          </a:prstGeom>
        </p:spPr>
      </p:pic>
      <p:pic>
        <p:nvPicPr>
          <p:cNvPr id="12" name="Рисунок 11" descr="scribus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12649" y="5061910"/>
            <a:ext cx="1326190" cy="1326190"/>
          </a:xfrm>
          <a:prstGeom prst="rect">
            <a:avLst/>
          </a:prstGeom>
        </p:spPr>
      </p:pic>
      <p:pic>
        <p:nvPicPr>
          <p:cNvPr id="15" name="Рисунок 14" descr="nTEEaqgGc.png"/>
          <p:cNvPicPr>
            <a:picLocks noChangeAspect="1"/>
          </p:cNvPicPr>
          <p:nvPr/>
        </p:nvPicPr>
        <p:blipFill rotWithShape="1">
          <a:blip r:embed="rId7" cstate="print"/>
          <a:srcRect t="53336"/>
          <a:stretch/>
        </p:blipFill>
        <p:spPr>
          <a:xfrm>
            <a:off x="152400" y="1003300"/>
            <a:ext cx="3414451" cy="1245546"/>
          </a:xfrm>
          <a:prstGeom prst="rect">
            <a:avLst/>
          </a:prstGeom>
        </p:spPr>
      </p:pic>
      <p:pic>
        <p:nvPicPr>
          <p:cNvPr id="16" name="Рисунок 15" descr="nTEEaqgGc.png"/>
          <p:cNvPicPr>
            <a:picLocks noChangeAspect="1"/>
          </p:cNvPicPr>
          <p:nvPr/>
        </p:nvPicPr>
        <p:blipFill rotWithShape="1">
          <a:blip r:embed="rId7" cstate="print"/>
          <a:srcRect t="1" b="47299"/>
          <a:stretch/>
        </p:blipFill>
        <p:spPr>
          <a:xfrm flipH="1">
            <a:off x="5486400" y="838200"/>
            <a:ext cx="3543300" cy="1491994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911208" y="1041400"/>
            <a:ext cx="17620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PISA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375597" y="1054100"/>
            <a:ext cx="20854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ФГОС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74699" y="0"/>
            <a:ext cx="7912101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ПРИМЕР 3. Умение интегрировать</a:t>
            </a:r>
            <a:b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</a:br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 и интерпретировать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74158" y="2133600"/>
            <a:ext cx="387084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Задания на интерпретацию –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поиск смысла в неочевидном.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Ученик выдвигает предположения о значении части текста или всего текста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660900" y="2110939"/>
            <a:ext cx="39751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Найти социальную информацию по теме в СМИ, учебниках, фото- и видеоизображениях, графиках. Соотнести содержание нескольких источников социальной информации, составить на их основе таблицу, схему, план</a:t>
            </a:r>
          </a:p>
        </p:txBody>
      </p:sp>
      <p:pic>
        <p:nvPicPr>
          <p:cNvPr id="20" name="Рисунок 19" descr="KijoRq6rT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149164" y="4911659"/>
            <a:ext cx="2675359" cy="1623144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180766" y="5078827"/>
            <a:ext cx="2616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ОБЩЕСТВО- ЗНАНИЕ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knigi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201" y="5901070"/>
            <a:ext cx="1156813" cy="957628"/>
          </a:xfrm>
        </p:spPr>
      </p:pic>
      <p:pic>
        <p:nvPicPr>
          <p:cNvPr id="6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16042" y="6182575"/>
            <a:ext cx="1135516" cy="321475"/>
          </a:xfrm>
          <a:prstGeom prst="rect">
            <a:avLst/>
          </a:prstGeom>
          <a:noFill/>
        </p:spPr>
      </p:pic>
      <p:pic>
        <p:nvPicPr>
          <p:cNvPr id="7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98330" y="6589576"/>
            <a:ext cx="1638795" cy="209049"/>
          </a:xfrm>
          <a:prstGeom prst="rect">
            <a:avLst/>
          </a:prstGeom>
          <a:noFill/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4584700" y="1054100"/>
            <a:ext cx="55539" cy="545867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 descr="nTEEaqgGc.png"/>
          <p:cNvPicPr>
            <a:picLocks noChangeAspect="1"/>
          </p:cNvPicPr>
          <p:nvPr/>
        </p:nvPicPr>
        <p:blipFill rotWithShape="1">
          <a:blip r:embed="rId5" cstate="print"/>
          <a:srcRect t="53336"/>
          <a:stretch/>
        </p:blipFill>
        <p:spPr>
          <a:xfrm>
            <a:off x="152400" y="1003300"/>
            <a:ext cx="3414451" cy="1245546"/>
          </a:xfrm>
          <a:prstGeom prst="rect">
            <a:avLst/>
          </a:prstGeom>
        </p:spPr>
      </p:pic>
      <p:pic>
        <p:nvPicPr>
          <p:cNvPr id="16" name="Рисунок 15" descr="nTEEaqgGc.png"/>
          <p:cNvPicPr>
            <a:picLocks noChangeAspect="1"/>
          </p:cNvPicPr>
          <p:nvPr/>
        </p:nvPicPr>
        <p:blipFill rotWithShape="1">
          <a:blip r:embed="rId5" cstate="print"/>
          <a:srcRect t="1" b="47299"/>
          <a:stretch/>
        </p:blipFill>
        <p:spPr>
          <a:xfrm flipH="1">
            <a:off x="5486400" y="838200"/>
            <a:ext cx="3543300" cy="1491994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911208" y="1041400"/>
            <a:ext cx="17620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PISA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375597" y="1054100"/>
            <a:ext cx="20854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ФГОС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685800" y="0"/>
            <a:ext cx="7991475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ПРИМЕР 4. Умение интегрировать </a:t>
            </a:r>
            <a:b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</a:br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и интерпретировать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35933" y="1959934"/>
            <a:ext cx="421463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Выявить и перечислить подтверждающие доказательства,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сравнения и сопоставления информации, в которой требуется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собрать два или более фрагмента информации 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 текста.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Сделать вывод 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предполагаемой связи. Получить вывод из локального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контекста. Для этого интерпретировать значение слова или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фразы и др.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711700" y="2023239"/>
            <a:ext cx="406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Решить задачи: на проценты, отношения и пропорции; соотношение между величинами (количество, стоимость; скорость, время, расстояние; данные бытовых приборов учета расхода электроэнергии, воды, газа)</a:t>
            </a:r>
          </a:p>
        </p:txBody>
      </p:sp>
      <p:pic>
        <p:nvPicPr>
          <p:cNvPr id="20" name="Рисунок 19" descr="KijoRq6rT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65800" y="4711700"/>
            <a:ext cx="3102495" cy="1648544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905500" y="5105400"/>
            <a:ext cx="276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МАТЕМАТИКА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752475" y="0"/>
            <a:ext cx="7943850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ПРИМЕР 5. Анализ текстов </a:t>
            </a:r>
            <a:br>
              <a:rPr lang="ru-RU" sz="32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</a:br>
            <a:r>
              <a:rPr lang="ru-RU" sz="32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разных типов</a:t>
            </a:r>
          </a:p>
        </p:txBody>
      </p:sp>
      <p:pic>
        <p:nvPicPr>
          <p:cNvPr id="4" name="Содержимое 3" descr="knigi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200" y="5778500"/>
            <a:ext cx="1266343" cy="1048299"/>
          </a:xfrm>
        </p:spPr>
      </p:pic>
      <p:pic>
        <p:nvPicPr>
          <p:cNvPr id="6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6248400"/>
            <a:ext cx="1135516" cy="321475"/>
          </a:xfrm>
          <a:prstGeom prst="rect">
            <a:avLst/>
          </a:prstGeom>
          <a:noFill/>
        </p:spPr>
      </p:pic>
      <p:pic>
        <p:nvPicPr>
          <p:cNvPr id="7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98330" y="6589576"/>
            <a:ext cx="1638795" cy="209049"/>
          </a:xfrm>
          <a:prstGeom prst="rect">
            <a:avLst/>
          </a:prstGeom>
          <a:noFill/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4584700" y="1054100"/>
            <a:ext cx="55539" cy="545867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 descr="1 N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95600" y="5410200"/>
            <a:ext cx="1651031" cy="1505875"/>
          </a:xfrm>
          <a:prstGeom prst="rect">
            <a:avLst/>
          </a:prstGeom>
        </p:spPr>
      </p:pic>
      <p:pic>
        <p:nvPicPr>
          <p:cNvPr id="12" name="Рисунок 11" descr="scribus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24400" y="5486400"/>
            <a:ext cx="1326190" cy="1326190"/>
          </a:xfrm>
          <a:prstGeom prst="rect">
            <a:avLst/>
          </a:prstGeom>
        </p:spPr>
      </p:pic>
      <p:pic>
        <p:nvPicPr>
          <p:cNvPr id="15" name="Рисунок 14" descr="nTEEaqgGc.png"/>
          <p:cNvPicPr>
            <a:picLocks noChangeAspect="1"/>
          </p:cNvPicPr>
          <p:nvPr/>
        </p:nvPicPr>
        <p:blipFill rotWithShape="1">
          <a:blip r:embed="rId7" cstate="print"/>
          <a:srcRect t="53336"/>
          <a:stretch/>
        </p:blipFill>
        <p:spPr>
          <a:xfrm>
            <a:off x="152400" y="1003300"/>
            <a:ext cx="3414451" cy="1245546"/>
          </a:xfrm>
          <a:prstGeom prst="rect">
            <a:avLst/>
          </a:prstGeom>
        </p:spPr>
      </p:pic>
      <p:pic>
        <p:nvPicPr>
          <p:cNvPr id="16" name="Рисунок 15" descr="nTEEaqgGc.png"/>
          <p:cNvPicPr>
            <a:picLocks noChangeAspect="1"/>
          </p:cNvPicPr>
          <p:nvPr/>
        </p:nvPicPr>
        <p:blipFill rotWithShape="1">
          <a:blip r:embed="rId7" cstate="print"/>
          <a:srcRect t="1" b="47299"/>
          <a:stretch/>
        </p:blipFill>
        <p:spPr>
          <a:xfrm flipH="1">
            <a:off x="5486400" y="838200"/>
            <a:ext cx="3543300" cy="1491994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911208" y="1041400"/>
            <a:ext cx="17620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PISA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375597" y="1054100"/>
            <a:ext cx="20854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ФГОС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57200" y="1981200"/>
            <a:ext cx="41402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Проанализировать </a:t>
            </a:r>
            <a:b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текст-изложение – тип текста, </a:t>
            </a:r>
            <a:b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котором информация представлена как составные понятия. Текст объясняет,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как различные элементы составляют единое целое.</a:t>
            </a:r>
          </a:p>
          <a:p>
            <a:r>
              <a:rPr lang="ru-RU" sz="2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Примеры: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эссе, график 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изменениями численности населения,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концептуальная карта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724400" y="2057400"/>
            <a:ext cx="40132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Устно изложить основное содержание прочитанного / </a:t>
            </a:r>
            <a:b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прослушанного текста. </a:t>
            </a:r>
            <a:b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Воспринять на слух, понять</a:t>
            </a:r>
            <a:b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объяснить содержание, нужную / интересующую / запрашиваемую информацию 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несложных аутентичных текстах, которые содержат неизученные языковые явления</a:t>
            </a:r>
          </a:p>
        </p:txBody>
      </p:sp>
      <p:pic>
        <p:nvPicPr>
          <p:cNvPr id="20" name="Рисунок 19" descr="KijoRq6rT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019800" y="5181600"/>
            <a:ext cx="2827368" cy="11811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096000" y="5410200"/>
            <a:ext cx="2616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ИН. ЯЗЫК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Rectangle 420"/>
          <p:cNvSpPr>
            <a:spLocks noChangeArrowheads="1"/>
          </p:cNvSpPr>
          <p:nvPr/>
        </p:nvSpPr>
        <p:spPr bwMode="auto">
          <a:xfrm>
            <a:off x="631031" y="2081014"/>
            <a:ext cx="7046119" cy="808236"/>
          </a:xfrm>
          <a:prstGeom prst="rect">
            <a:avLst/>
          </a:prstGeom>
          <a:solidFill>
            <a:srgbClr val="95B3D7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45" name="Rectangle 370"/>
          <p:cNvSpPr>
            <a:spLocks noChangeArrowheads="1"/>
          </p:cNvSpPr>
          <p:nvPr/>
        </p:nvSpPr>
        <p:spPr bwMode="auto">
          <a:xfrm>
            <a:off x="634181" y="1225550"/>
            <a:ext cx="7042969" cy="838199"/>
          </a:xfrm>
          <a:prstGeom prst="rect">
            <a:avLst/>
          </a:prstGeom>
          <a:solidFill>
            <a:srgbClr val="0099CC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Заголовок 1"/>
          <p:cNvSpPr>
            <a:spLocks noGrp="1"/>
          </p:cNvSpPr>
          <p:nvPr>
            <p:ph type="title"/>
          </p:nvPr>
        </p:nvSpPr>
        <p:spPr>
          <a:xfrm>
            <a:off x="241300" y="76200"/>
            <a:ext cx="8445500" cy="11430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Уровни читательской грамотности</a:t>
            </a:r>
          </a:p>
        </p:txBody>
      </p:sp>
      <p:grpSp>
        <p:nvGrpSpPr>
          <p:cNvPr id="66915" name="Group 355"/>
          <p:cNvGrpSpPr>
            <a:grpSpLocks noChangeAspect="1"/>
          </p:cNvGrpSpPr>
          <p:nvPr/>
        </p:nvGrpSpPr>
        <p:grpSpPr bwMode="auto">
          <a:xfrm>
            <a:off x="5378450" y="368300"/>
            <a:ext cx="2825749" cy="5759449"/>
            <a:chOff x="876" y="815"/>
            <a:chExt cx="1780" cy="3058"/>
          </a:xfrm>
        </p:grpSpPr>
        <p:grpSp>
          <p:nvGrpSpPr>
            <p:cNvPr id="67116" name="Group 556"/>
            <p:cNvGrpSpPr>
              <a:grpSpLocks/>
            </p:cNvGrpSpPr>
            <p:nvPr/>
          </p:nvGrpSpPr>
          <p:grpSpPr bwMode="auto">
            <a:xfrm>
              <a:off x="876" y="815"/>
              <a:ext cx="1780" cy="2195"/>
              <a:chOff x="876" y="815"/>
              <a:chExt cx="1780" cy="2195"/>
            </a:xfrm>
          </p:grpSpPr>
          <p:sp>
            <p:nvSpPr>
              <p:cNvPr id="66916" name="Rectangle 356"/>
              <p:cNvSpPr>
                <a:spLocks noChangeArrowheads="1"/>
              </p:cNvSpPr>
              <p:nvPr/>
            </p:nvSpPr>
            <p:spPr bwMode="auto">
              <a:xfrm>
                <a:off x="876" y="815"/>
                <a:ext cx="85" cy="1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18" name="Rectangle 358"/>
              <p:cNvSpPr>
                <a:spLocks noChangeArrowheads="1"/>
              </p:cNvSpPr>
              <p:nvPr/>
            </p:nvSpPr>
            <p:spPr bwMode="auto">
              <a:xfrm>
                <a:off x="1335" y="932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20" name="Rectangle 360"/>
              <p:cNvSpPr>
                <a:spLocks noChangeArrowheads="1"/>
              </p:cNvSpPr>
              <p:nvPr/>
            </p:nvSpPr>
            <p:spPr bwMode="auto">
              <a:xfrm>
                <a:off x="1761" y="932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990033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22" name="Rectangle 362"/>
              <p:cNvSpPr>
                <a:spLocks noChangeArrowheads="1"/>
              </p:cNvSpPr>
              <p:nvPr/>
            </p:nvSpPr>
            <p:spPr bwMode="auto">
              <a:xfrm>
                <a:off x="2198" y="932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23" name="Rectangle 363"/>
              <p:cNvSpPr>
                <a:spLocks noChangeArrowheads="1"/>
              </p:cNvSpPr>
              <p:nvPr/>
            </p:nvSpPr>
            <p:spPr bwMode="auto">
              <a:xfrm>
                <a:off x="2475" y="932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25" name="Rectangle 365"/>
              <p:cNvSpPr>
                <a:spLocks noChangeArrowheads="1"/>
              </p:cNvSpPr>
              <p:nvPr/>
            </p:nvSpPr>
            <p:spPr bwMode="auto">
              <a:xfrm>
                <a:off x="1409" y="1379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27" name="Rectangle 367"/>
              <p:cNvSpPr>
                <a:spLocks noChangeArrowheads="1"/>
              </p:cNvSpPr>
              <p:nvPr/>
            </p:nvSpPr>
            <p:spPr bwMode="auto">
              <a:xfrm>
                <a:off x="1846" y="1379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990033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29" name="Rectangle 369"/>
              <p:cNvSpPr>
                <a:spLocks noChangeArrowheads="1"/>
              </p:cNvSpPr>
              <p:nvPr/>
            </p:nvSpPr>
            <p:spPr bwMode="auto">
              <a:xfrm>
                <a:off x="2283" y="1379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30" name="Rectangle 370"/>
              <p:cNvSpPr>
                <a:spLocks noChangeArrowheads="1"/>
              </p:cNvSpPr>
              <p:nvPr/>
            </p:nvSpPr>
            <p:spPr bwMode="auto">
              <a:xfrm>
                <a:off x="2358" y="1273"/>
                <a:ext cx="234" cy="117"/>
              </a:xfrm>
              <a:prstGeom prst="rect">
                <a:avLst/>
              </a:prstGeom>
              <a:solidFill>
                <a:srgbClr val="0099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31" name="Rectangle 371"/>
              <p:cNvSpPr>
                <a:spLocks noChangeArrowheads="1"/>
              </p:cNvSpPr>
              <p:nvPr/>
            </p:nvSpPr>
            <p:spPr bwMode="auto">
              <a:xfrm>
                <a:off x="2358" y="1390"/>
                <a:ext cx="53" cy="331"/>
              </a:xfrm>
              <a:prstGeom prst="rect">
                <a:avLst/>
              </a:prstGeom>
              <a:solidFill>
                <a:srgbClr val="0099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32" name="Rectangle 372"/>
              <p:cNvSpPr>
                <a:spLocks noChangeArrowheads="1"/>
              </p:cNvSpPr>
              <p:nvPr/>
            </p:nvSpPr>
            <p:spPr bwMode="auto">
              <a:xfrm>
                <a:off x="2539" y="1390"/>
                <a:ext cx="53" cy="331"/>
              </a:xfrm>
              <a:prstGeom prst="rect">
                <a:avLst/>
              </a:prstGeom>
              <a:solidFill>
                <a:srgbClr val="0099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33" name="Rectangle 373"/>
              <p:cNvSpPr>
                <a:spLocks noChangeArrowheads="1"/>
              </p:cNvSpPr>
              <p:nvPr/>
            </p:nvSpPr>
            <p:spPr bwMode="auto">
              <a:xfrm>
                <a:off x="2411" y="1390"/>
                <a:ext cx="128" cy="331"/>
              </a:xfrm>
              <a:prstGeom prst="rect">
                <a:avLst/>
              </a:prstGeom>
              <a:solidFill>
                <a:srgbClr val="0099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34" name="Rectangle 374"/>
              <p:cNvSpPr>
                <a:spLocks noChangeArrowheads="1"/>
              </p:cNvSpPr>
              <p:nvPr/>
            </p:nvSpPr>
            <p:spPr bwMode="auto">
              <a:xfrm>
                <a:off x="2422" y="1379"/>
                <a:ext cx="181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6</a:t>
                </a:r>
                <a:endParaRPr kumimoji="0" lang="ru-RU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35" name="Rectangle 375"/>
              <p:cNvSpPr>
                <a:spLocks noChangeArrowheads="1"/>
              </p:cNvSpPr>
              <p:nvPr/>
            </p:nvSpPr>
            <p:spPr bwMode="auto">
              <a:xfrm>
                <a:off x="2517" y="1379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66947" name="Picture 387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484" y="1262"/>
                <a:ext cx="10" cy="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59" name="Picture 399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921" y="1262"/>
                <a:ext cx="1" cy="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70" name="Picture 410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336" y="1262"/>
                <a:ext cx="22" cy="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6971" name="Rectangle 411"/>
              <p:cNvSpPr>
                <a:spLocks noChangeArrowheads="1"/>
              </p:cNvSpPr>
              <p:nvPr/>
            </p:nvSpPr>
            <p:spPr bwMode="auto">
              <a:xfrm>
                <a:off x="2358" y="1262"/>
                <a:ext cx="234" cy="11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72" name="Rectangle 412"/>
              <p:cNvSpPr>
                <a:spLocks noChangeArrowheads="1"/>
              </p:cNvSpPr>
              <p:nvPr/>
            </p:nvSpPr>
            <p:spPr bwMode="auto">
              <a:xfrm>
                <a:off x="2592" y="1262"/>
                <a:ext cx="1" cy="11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73" name="Rectangle 413"/>
              <p:cNvSpPr>
                <a:spLocks noChangeArrowheads="1"/>
              </p:cNvSpPr>
              <p:nvPr/>
            </p:nvSpPr>
            <p:spPr bwMode="auto">
              <a:xfrm>
                <a:off x="2592" y="1273"/>
                <a:ext cx="1" cy="448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75" name="Rectangle 415"/>
              <p:cNvSpPr>
                <a:spLocks noChangeArrowheads="1"/>
              </p:cNvSpPr>
              <p:nvPr/>
            </p:nvSpPr>
            <p:spPr bwMode="auto">
              <a:xfrm>
                <a:off x="1409" y="1816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77" name="Rectangle 417"/>
              <p:cNvSpPr>
                <a:spLocks noChangeArrowheads="1"/>
              </p:cNvSpPr>
              <p:nvPr/>
            </p:nvSpPr>
            <p:spPr bwMode="auto">
              <a:xfrm>
                <a:off x="1846" y="1816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990033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79" name="Rectangle 419"/>
              <p:cNvSpPr>
                <a:spLocks noChangeArrowheads="1"/>
              </p:cNvSpPr>
              <p:nvPr/>
            </p:nvSpPr>
            <p:spPr bwMode="auto">
              <a:xfrm>
                <a:off x="2283" y="1816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80" name="Rectangle 420"/>
              <p:cNvSpPr>
                <a:spLocks noChangeArrowheads="1"/>
              </p:cNvSpPr>
              <p:nvPr/>
            </p:nvSpPr>
            <p:spPr bwMode="auto">
              <a:xfrm>
                <a:off x="2358" y="1721"/>
                <a:ext cx="234" cy="95"/>
              </a:xfrm>
              <a:prstGeom prst="rect">
                <a:avLst/>
              </a:prstGeom>
              <a:solidFill>
                <a:srgbClr val="95B3D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81" name="Rectangle 421"/>
              <p:cNvSpPr>
                <a:spLocks noChangeArrowheads="1"/>
              </p:cNvSpPr>
              <p:nvPr/>
            </p:nvSpPr>
            <p:spPr bwMode="auto">
              <a:xfrm>
                <a:off x="2358" y="1816"/>
                <a:ext cx="53" cy="341"/>
              </a:xfrm>
              <a:prstGeom prst="rect">
                <a:avLst/>
              </a:prstGeom>
              <a:solidFill>
                <a:srgbClr val="95B3D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82" name="Rectangle 422"/>
              <p:cNvSpPr>
                <a:spLocks noChangeArrowheads="1"/>
              </p:cNvSpPr>
              <p:nvPr/>
            </p:nvSpPr>
            <p:spPr bwMode="auto">
              <a:xfrm>
                <a:off x="2539" y="1816"/>
                <a:ext cx="53" cy="341"/>
              </a:xfrm>
              <a:prstGeom prst="rect">
                <a:avLst/>
              </a:prstGeom>
              <a:solidFill>
                <a:srgbClr val="95B3D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83" name="Rectangle 423"/>
              <p:cNvSpPr>
                <a:spLocks noChangeArrowheads="1"/>
              </p:cNvSpPr>
              <p:nvPr/>
            </p:nvSpPr>
            <p:spPr bwMode="auto">
              <a:xfrm>
                <a:off x="2411" y="1816"/>
                <a:ext cx="128" cy="341"/>
              </a:xfrm>
              <a:prstGeom prst="rect">
                <a:avLst/>
              </a:prstGeom>
              <a:solidFill>
                <a:srgbClr val="95B3D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84" name="Rectangle 424"/>
              <p:cNvSpPr>
                <a:spLocks noChangeArrowheads="1"/>
              </p:cNvSpPr>
              <p:nvPr/>
            </p:nvSpPr>
            <p:spPr bwMode="auto">
              <a:xfrm>
                <a:off x="2422" y="1816"/>
                <a:ext cx="181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85" name="Rectangle 425"/>
              <p:cNvSpPr>
                <a:spLocks noChangeArrowheads="1"/>
              </p:cNvSpPr>
              <p:nvPr/>
            </p:nvSpPr>
            <p:spPr bwMode="auto">
              <a:xfrm>
                <a:off x="2517" y="1816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66986" name="Picture 426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047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87" name="Picture 427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089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88" name="Picture 428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132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89" name="Picture 429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175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0" name="Picture 430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217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1" name="Picture 43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260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2" name="Picture 432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303" y="1721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3" name="Picture 433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335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4" name="Picture 434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377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5" name="Picture 435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420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6" name="Picture 436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1462" y="1721"/>
                <a:ext cx="2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7" name="Picture 437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1484" y="1721"/>
                <a:ext cx="1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8" name="Picture 438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494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9" name="Picture 439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537" y="1721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0" name="Picture 440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569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1" name="Picture 441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612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2" name="Picture 442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654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3" name="Picture 443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697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4" name="Picture 444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740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5" name="Picture 445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782" y="1721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6" name="Picture 446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814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7" name="Picture 447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857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8" name="Picture 448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1899" y="1721"/>
                <a:ext cx="2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9" name="Picture 449"/>
              <p:cNvPicPr>
                <a:picLocks noChangeAspect="1" noChangeArrowheads="1"/>
              </p:cNvPicPr>
              <p:nvPr/>
            </p:nvPicPr>
            <p:blipFill>
              <a:blip r:embed="rId12"/>
              <a:srcRect/>
              <a:stretch>
                <a:fillRect/>
              </a:stretch>
            </p:blipFill>
            <p:spPr bwMode="auto">
              <a:xfrm>
                <a:off x="1921" y="1721"/>
                <a:ext cx="1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0" name="Picture 450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1921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1" name="Picture 451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1963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2" name="Picture 452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006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3" name="Picture 453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049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4" name="Picture 454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091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5" name="Picture 455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134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6" name="Picture 456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2176" y="1721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7" name="Picture 457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208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8" name="Picture 458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251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9" name="Picture 459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294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20" name="Picture 460"/>
              <p:cNvPicPr>
                <a:picLocks noChangeAspect="1" noChangeArrowheads="1"/>
              </p:cNvPicPr>
              <p:nvPr/>
            </p:nvPicPr>
            <p:blipFill>
              <a:blip r:embed="rId15" cstate="print"/>
              <a:srcRect/>
              <a:stretch>
                <a:fillRect/>
              </a:stretch>
            </p:blipFill>
            <p:spPr bwMode="auto">
              <a:xfrm>
                <a:off x="2336" y="1721"/>
                <a:ext cx="2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7021" name="Rectangle 461"/>
              <p:cNvSpPr>
                <a:spLocks noChangeArrowheads="1"/>
              </p:cNvSpPr>
              <p:nvPr/>
            </p:nvSpPr>
            <p:spPr bwMode="auto">
              <a:xfrm>
                <a:off x="2358" y="1721"/>
                <a:ext cx="234" cy="1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22" name="Rectangle 462"/>
              <p:cNvSpPr>
                <a:spLocks noChangeArrowheads="1"/>
              </p:cNvSpPr>
              <p:nvPr/>
            </p:nvSpPr>
            <p:spPr bwMode="auto">
              <a:xfrm>
                <a:off x="2592" y="1721"/>
                <a:ext cx="1" cy="1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23" name="Rectangle 463"/>
              <p:cNvSpPr>
                <a:spLocks noChangeArrowheads="1"/>
              </p:cNvSpPr>
              <p:nvPr/>
            </p:nvSpPr>
            <p:spPr bwMode="auto">
              <a:xfrm>
                <a:off x="2592" y="1721"/>
                <a:ext cx="1" cy="436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25" name="Rectangle 465"/>
              <p:cNvSpPr>
                <a:spLocks noChangeArrowheads="1"/>
              </p:cNvSpPr>
              <p:nvPr/>
            </p:nvSpPr>
            <p:spPr bwMode="auto">
              <a:xfrm>
                <a:off x="1409" y="2253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027" name="Rectangle 467"/>
              <p:cNvSpPr>
                <a:spLocks noChangeArrowheads="1"/>
              </p:cNvSpPr>
              <p:nvPr/>
            </p:nvSpPr>
            <p:spPr bwMode="auto">
              <a:xfrm>
                <a:off x="1846" y="2253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990033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029" name="Rectangle 469"/>
              <p:cNvSpPr>
                <a:spLocks noChangeArrowheads="1"/>
              </p:cNvSpPr>
              <p:nvPr/>
            </p:nvSpPr>
            <p:spPr bwMode="auto">
              <a:xfrm>
                <a:off x="2283" y="2253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030" name="Rectangle 470"/>
              <p:cNvSpPr>
                <a:spLocks noChangeArrowheads="1"/>
              </p:cNvSpPr>
              <p:nvPr/>
            </p:nvSpPr>
            <p:spPr bwMode="auto">
              <a:xfrm>
                <a:off x="2358" y="2157"/>
                <a:ext cx="234" cy="96"/>
              </a:xfrm>
              <a:prstGeom prst="rect">
                <a:avLst/>
              </a:prstGeom>
              <a:solidFill>
                <a:srgbClr val="B8CCE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31" name="Rectangle 471"/>
              <p:cNvSpPr>
                <a:spLocks noChangeArrowheads="1"/>
              </p:cNvSpPr>
              <p:nvPr/>
            </p:nvSpPr>
            <p:spPr bwMode="auto">
              <a:xfrm>
                <a:off x="2358" y="2253"/>
                <a:ext cx="53" cy="341"/>
              </a:xfrm>
              <a:prstGeom prst="rect">
                <a:avLst/>
              </a:prstGeom>
              <a:solidFill>
                <a:srgbClr val="B8CCE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32" name="Rectangle 472"/>
              <p:cNvSpPr>
                <a:spLocks noChangeArrowheads="1"/>
              </p:cNvSpPr>
              <p:nvPr/>
            </p:nvSpPr>
            <p:spPr bwMode="auto">
              <a:xfrm>
                <a:off x="2539" y="2253"/>
                <a:ext cx="53" cy="341"/>
              </a:xfrm>
              <a:prstGeom prst="rect">
                <a:avLst/>
              </a:prstGeom>
              <a:solidFill>
                <a:srgbClr val="B8CCE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33" name="Rectangle 473"/>
              <p:cNvSpPr>
                <a:spLocks noChangeArrowheads="1"/>
              </p:cNvSpPr>
              <p:nvPr/>
            </p:nvSpPr>
            <p:spPr bwMode="auto">
              <a:xfrm>
                <a:off x="2411" y="2253"/>
                <a:ext cx="128" cy="341"/>
              </a:xfrm>
              <a:prstGeom prst="rect">
                <a:avLst/>
              </a:prstGeom>
              <a:solidFill>
                <a:srgbClr val="B8CCE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34" name="Rectangle 474"/>
              <p:cNvSpPr>
                <a:spLocks noChangeArrowheads="1"/>
              </p:cNvSpPr>
              <p:nvPr/>
            </p:nvSpPr>
            <p:spPr bwMode="auto">
              <a:xfrm>
                <a:off x="2422" y="2253"/>
                <a:ext cx="181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4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035" name="Rectangle 475"/>
              <p:cNvSpPr>
                <a:spLocks noChangeArrowheads="1"/>
              </p:cNvSpPr>
              <p:nvPr/>
            </p:nvSpPr>
            <p:spPr bwMode="auto">
              <a:xfrm>
                <a:off x="2517" y="2253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67036" name="Picture 476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047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37" name="Picture 477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089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38" name="Picture 478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132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39" name="Picture 479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175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0" name="Picture 480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217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1" name="Picture 48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260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2" name="Picture 482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303" y="2157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3" name="Picture 483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335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4" name="Picture 484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377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5" name="Picture 485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420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6" name="Picture 486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1462" y="2157"/>
                <a:ext cx="2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7" name="Picture 487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1484" y="2157"/>
                <a:ext cx="1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8" name="Picture 488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494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9" name="Picture 489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537" y="2157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0" name="Picture 490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569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1" name="Picture 491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612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2" name="Picture 492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654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3" name="Picture 493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697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4" name="Picture 494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740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5" name="Picture 495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782" y="2157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6" name="Picture 496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814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7" name="Picture 497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857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8" name="Picture 498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1899" y="2157"/>
                <a:ext cx="2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9" name="Picture 499"/>
              <p:cNvPicPr>
                <a:picLocks noChangeAspect="1" noChangeArrowheads="1"/>
              </p:cNvPicPr>
              <p:nvPr/>
            </p:nvPicPr>
            <p:blipFill>
              <a:blip r:embed="rId12"/>
              <a:srcRect/>
              <a:stretch>
                <a:fillRect/>
              </a:stretch>
            </p:blipFill>
            <p:spPr bwMode="auto">
              <a:xfrm>
                <a:off x="1921" y="2157"/>
                <a:ext cx="1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0" name="Picture 500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1921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1" name="Picture 501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1963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2" name="Picture 502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006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3" name="Picture 503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049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4" name="Picture 504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091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5" name="Picture 505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134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6" name="Picture 506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2176" y="2157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7" name="Picture 507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208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8" name="Picture 508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251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9" name="Picture 509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294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70" name="Picture 510"/>
              <p:cNvPicPr>
                <a:picLocks noChangeAspect="1" noChangeArrowheads="1"/>
              </p:cNvPicPr>
              <p:nvPr/>
            </p:nvPicPr>
            <p:blipFill>
              <a:blip r:embed="rId15" cstate="print"/>
              <a:srcRect/>
              <a:stretch>
                <a:fillRect/>
              </a:stretch>
            </p:blipFill>
            <p:spPr bwMode="auto">
              <a:xfrm>
                <a:off x="2336" y="2157"/>
                <a:ext cx="2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7071" name="Rectangle 511"/>
              <p:cNvSpPr>
                <a:spLocks noChangeArrowheads="1"/>
              </p:cNvSpPr>
              <p:nvPr/>
            </p:nvSpPr>
            <p:spPr bwMode="auto">
              <a:xfrm>
                <a:off x="2358" y="2157"/>
                <a:ext cx="234" cy="1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72" name="Rectangle 512"/>
              <p:cNvSpPr>
                <a:spLocks noChangeArrowheads="1"/>
              </p:cNvSpPr>
              <p:nvPr/>
            </p:nvSpPr>
            <p:spPr bwMode="auto">
              <a:xfrm>
                <a:off x="2592" y="2157"/>
                <a:ext cx="1" cy="1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73" name="Rectangle 513"/>
              <p:cNvSpPr>
                <a:spLocks noChangeArrowheads="1"/>
              </p:cNvSpPr>
              <p:nvPr/>
            </p:nvSpPr>
            <p:spPr bwMode="auto">
              <a:xfrm>
                <a:off x="2592" y="2157"/>
                <a:ext cx="1" cy="437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75" name="Rectangle 515"/>
              <p:cNvSpPr>
                <a:spLocks noChangeArrowheads="1"/>
              </p:cNvSpPr>
              <p:nvPr/>
            </p:nvSpPr>
            <p:spPr bwMode="auto">
              <a:xfrm>
                <a:off x="1409" y="2668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077" name="Rectangle 517"/>
              <p:cNvSpPr>
                <a:spLocks noChangeArrowheads="1"/>
              </p:cNvSpPr>
              <p:nvPr/>
            </p:nvSpPr>
            <p:spPr bwMode="auto">
              <a:xfrm>
                <a:off x="1846" y="2668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990033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079" name="Rectangle 519"/>
              <p:cNvSpPr>
                <a:spLocks noChangeArrowheads="1"/>
              </p:cNvSpPr>
              <p:nvPr/>
            </p:nvSpPr>
            <p:spPr bwMode="auto">
              <a:xfrm>
                <a:off x="2283" y="2668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080" name="Rectangle 520"/>
              <p:cNvSpPr>
                <a:spLocks noChangeArrowheads="1"/>
              </p:cNvSpPr>
              <p:nvPr/>
            </p:nvSpPr>
            <p:spPr bwMode="auto">
              <a:xfrm>
                <a:off x="2358" y="2594"/>
                <a:ext cx="234" cy="85"/>
              </a:xfrm>
              <a:prstGeom prst="rect">
                <a:avLst/>
              </a:prstGeom>
              <a:solidFill>
                <a:srgbClr val="DBE5F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81" name="Rectangle 521"/>
              <p:cNvSpPr>
                <a:spLocks noChangeArrowheads="1"/>
              </p:cNvSpPr>
              <p:nvPr/>
            </p:nvSpPr>
            <p:spPr bwMode="auto">
              <a:xfrm>
                <a:off x="2358" y="2679"/>
                <a:ext cx="53" cy="331"/>
              </a:xfrm>
              <a:prstGeom prst="rect">
                <a:avLst/>
              </a:prstGeom>
              <a:solidFill>
                <a:srgbClr val="DBE5F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82" name="Rectangle 522"/>
              <p:cNvSpPr>
                <a:spLocks noChangeArrowheads="1"/>
              </p:cNvSpPr>
              <p:nvPr/>
            </p:nvSpPr>
            <p:spPr bwMode="auto">
              <a:xfrm>
                <a:off x="2539" y="2679"/>
                <a:ext cx="53" cy="331"/>
              </a:xfrm>
              <a:prstGeom prst="rect">
                <a:avLst/>
              </a:prstGeom>
              <a:solidFill>
                <a:srgbClr val="DBE5F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83" name="Rectangle 523"/>
              <p:cNvSpPr>
                <a:spLocks noChangeArrowheads="1"/>
              </p:cNvSpPr>
              <p:nvPr/>
            </p:nvSpPr>
            <p:spPr bwMode="auto">
              <a:xfrm>
                <a:off x="2411" y="2679"/>
                <a:ext cx="128" cy="331"/>
              </a:xfrm>
              <a:prstGeom prst="rect">
                <a:avLst/>
              </a:prstGeom>
              <a:solidFill>
                <a:srgbClr val="DBE5F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84" name="Rectangle 524"/>
              <p:cNvSpPr>
                <a:spLocks noChangeArrowheads="1"/>
              </p:cNvSpPr>
              <p:nvPr/>
            </p:nvSpPr>
            <p:spPr bwMode="auto">
              <a:xfrm>
                <a:off x="2422" y="2668"/>
                <a:ext cx="181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</a:t>
                </a:r>
                <a:endParaRPr kumimoji="0" lang="ru-RU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085" name="Rectangle 525"/>
              <p:cNvSpPr>
                <a:spLocks noChangeArrowheads="1"/>
              </p:cNvSpPr>
              <p:nvPr/>
            </p:nvSpPr>
            <p:spPr bwMode="auto">
              <a:xfrm>
                <a:off x="2517" y="2668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67086" name="Picture 526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047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87" name="Picture 527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089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88" name="Picture 528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132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89" name="Picture 529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175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0" name="Picture 530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217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1" name="Picture 53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260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2" name="Picture 532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303" y="2594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3" name="Picture 533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335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4" name="Picture 534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377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5" name="Picture 535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420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6" name="Picture 536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1462" y="2594"/>
                <a:ext cx="2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7" name="Picture 537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1484" y="2594"/>
                <a:ext cx="1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8" name="Picture 538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494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9" name="Picture 539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537" y="2594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0" name="Picture 540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569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1" name="Picture 541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612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2" name="Picture 542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654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3" name="Picture 543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697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4" name="Picture 544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740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5" name="Picture 545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782" y="2594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6" name="Picture 546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814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7" name="Picture 547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857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8" name="Picture 548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1899" y="2594"/>
                <a:ext cx="2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9" name="Picture 549"/>
              <p:cNvPicPr>
                <a:picLocks noChangeAspect="1" noChangeArrowheads="1"/>
              </p:cNvPicPr>
              <p:nvPr/>
            </p:nvPicPr>
            <p:blipFill>
              <a:blip r:embed="rId12"/>
              <a:srcRect/>
              <a:stretch>
                <a:fillRect/>
              </a:stretch>
            </p:blipFill>
            <p:spPr bwMode="auto">
              <a:xfrm>
                <a:off x="1921" y="2594"/>
                <a:ext cx="1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10" name="Picture 550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1921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11" name="Picture 551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1963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12" name="Picture 552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006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13" name="Picture 553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049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14" name="Picture 554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091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15" name="Picture 555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134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67117" name="Picture 557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176" y="2594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18" name="Picture 558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208" y="2594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19" name="Picture 559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251" y="2594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20" name="Picture 560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294" y="2594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21" name="Picture 561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2336" y="2594"/>
              <a:ext cx="2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7123" name="Rectangle 563"/>
            <p:cNvSpPr>
              <a:spLocks noChangeArrowheads="1"/>
            </p:cNvSpPr>
            <p:nvPr/>
          </p:nvSpPr>
          <p:spPr bwMode="auto">
            <a:xfrm>
              <a:off x="2592" y="2594"/>
              <a:ext cx="1" cy="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24" name="Rectangle 564"/>
            <p:cNvSpPr>
              <a:spLocks noChangeArrowheads="1"/>
            </p:cNvSpPr>
            <p:nvPr/>
          </p:nvSpPr>
          <p:spPr bwMode="auto">
            <a:xfrm>
              <a:off x="2592" y="2594"/>
              <a:ext cx="1" cy="41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26" name="Rectangle 566"/>
            <p:cNvSpPr>
              <a:spLocks noChangeArrowheads="1"/>
            </p:cNvSpPr>
            <p:nvPr/>
          </p:nvSpPr>
          <p:spPr bwMode="auto">
            <a:xfrm>
              <a:off x="1409" y="3084"/>
              <a:ext cx="139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>
                  <a:ln>
                    <a:noFill/>
                  </a:ln>
                  <a:solidFill>
                    <a:srgbClr val="0066FF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128" name="Rectangle 568"/>
            <p:cNvSpPr>
              <a:spLocks noChangeArrowheads="1"/>
            </p:cNvSpPr>
            <p:nvPr/>
          </p:nvSpPr>
          <p:spPr bwMode="auto">
            <a:xfrm>
              <a:off x="1846" y="3084"/>
              <a:ext cx="139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>
                  <a:ln>
                    <a:noFill/>
                  </a:ln>
                  <a:solidFill>
                    <a:srgbClr val="990033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130" name="Rectangle 570"/>
            <p:cNvSpPr>
              <a:spLocks noChangeArrowheads="1"/>
            </p:cNvSpPr>
            <p:nvPr/>
          </p:nvSpPr>
          <p:spPr bwMode="auto">
            <a:xfrm>
              <a:off x="2283" y="3084"/>
              <a:ext cx="139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>
                  <a:ln>
                    <a:noFill/>
                  </a:ln>
                  <a:solidFill>
                    <a:srgbClr val="008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131" name="Rectangle 571"/>
            <p:cNvSpPr>
              <a:spLocks noChangeArrowheads="1"/>
            </p:cNvSpPr>
            <p:nvPr/>
          </p:nvSpPr>
          <p:spPr bwMode="auto">
            <a:xfrm>
              <a:off x="2358" y="3010"/>
              <a:ext cx="234" cy="85"/>
            </a:xfrm>
            <a:prstGeom prst="rect">
              <a:avLst/>
            </a:prstGeom>
            <a:solidFill>
              <a:srgbClr val="F2F2F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32" name="Rectangle 572"/>
            <p:cNvSpPr>
              <a:spLocks noChangeArrowheads="1"/>
            </p:cNvSpPr>
            <p:nvPr/>
          </p:nvSpPr>
          <p:spPr bwMode="auto">
            <a:xfrm>
              <a:off x="2358" y="3095"/>
              <a:ext cx="53" cy="330"/>
            </a:xfrm>
            <a:prstGeom prst="rect">
              <a:avLst/>
            </a:prstGeom>
            <a:solidFill>
              <a:srgbClr val="F2F2F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33" name="Rectangle 573"/>
            <p:cNvSpPr>
              <a:spLocks noChangeArrowheads="1"/>
            </p:cNvSpPr>
            <p:nvPr/>
          </p:nvSpPr>
          <p:spPr bwMode="auto">
            <a:xfrm>
              <a:off x="2539" y="3095"/>
              <a:ext cx="53" cy="330"/>
            </a:xfrm>
            <a:prstGeom prst="rect">
              <a:avLst/>
            </a:prstGeom>
            <a:solidFill>
              <a:srgbClr val="F2F2F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34" name="Rectangle 574"/>
            <p:cNvSpPr>
              <a:spLocks noChangeArrowheads="1"/>
            </p:cNvSpPr>
            <p:nvPr/>
          </p:nvSpPr>
          <p:spPr bwMode="auto">
            <a:xfrm>
              <a:off x="2411" y="3095"/>
              <a:ext cx="128" cy="330"/>
            </a:xfrm>
            <a:prstGeom prst="rect">
              <a:avLst/>
            </a:prstGeom>
            <a:solidFill>
              <a:srgbClr val="F2F2F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35" name="Rectangle 575"/>
            <p:cNvSpPr>
              <a:spLocks noChangeArrowheads="1"/>
            </p:cNvSpPr>
            <p:nvPr/>
          </p:nvSpPr>
          <p:spPr bwMode="auto">
            <a:xfrm>
              <a:off x="2422" y="3084"/>
              <a:ext cx="181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136" name="Rectangle 576"/>
            <p:cNvSpPr>
              <a:spLocks noChangeArrowheads="1"/>
            </p:cNvSpPr>
            <p:nvPr/>
          </p:nvSpPr>
          <p:spPr bwMode="auto">
            <a:xfrm>
              <a:off x="2517" y="3084"/>
              <a:ext cx="139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67137" name="Picture 57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47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38" name="Picture 578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89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39" name="Picture 579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132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0" name="Picture 580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175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1" name="Picture 58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217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2" name="Picture 58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260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3" name="Picture 583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303" y="301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4" name="Picture 58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335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5" name="Picture 58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377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6" name="Picture 58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420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7" name="Picture 587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462" y="3010"/>
              <a:ext cx="2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8" name="Picture 588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484" y="3010"/>
              <a:ext cx="10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9" name="Picture 589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494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0" name="Picture 590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537" y="301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1" name="Picture 591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569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2" name="Picture 592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612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3" name="Picture 593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654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4" name="Picture 594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697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5" name="Picture 595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740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6" name="Picture 596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782" y="301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7" name="Picture 597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814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8" name="Picture 598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857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9" name="Picture 599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899" y="3010"/>
              <a:ext cx="2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0" name="Picture 600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1921" y="3010"/>
              <a:ext cx="1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1" name="Picture 601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921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2" name="Picture 602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963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3" name="Picture 603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006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4" name="Picture 604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049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5" name="Picture 605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091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6" name="Picture 606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134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7" name="Picture 607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176" y="301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8" name="Picture 608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208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9" name="Picture 609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251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70" name="Picture 610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294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71" name="Picture 611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2336" y="3010"/>
              <a:ext cx="2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7172" name="Rectangle 612"/>
            <p:cNvSpPr>
              <a:spLocks noChangeArrowheads="1"/>
            </p:cNvSpPr>
            <p:nvPr/>
          </p:nvSpPr>
          <p:spPr bwMode="auto">
            <a:xfrm>
              <a:off x="2358" y="3010"/>
              <a:ext cx="234" cy="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73" name="Rectangle 613"/>
            <p:cNvSpPr>
              <a:spLocks noChangeArrowheads="1"/>
            </p:cNvSpPr>
            <p:nvPr/>
          </p:nvSpPr>
          <p:spPr bwMode="auto">
            <a:xfrm>
              <a:off x="2592" y="3010"/>
              <a:ext cx="1" cy="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74" name="Rectangle 614"/>
            <p:cNvSpPr>
              <a:spLocks noChangeArrowheads="1"/>
            </p:cNvSpPr>
            <p:nvPr/>
          </p:nvSpPr>
          <p:spPr bwMode="auto">
            <a:xfrm>
              <a:off x="2592" y="3010"/>
              <a:ext cx="1" cy="41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76" name="Rectangle 616"/>
            <p:cNvSpPr>
              <a:spLocks noChangeArrowheads="1"/>
            </p:cNvSpPr>
            <p:nvPr/>
          </p:nvSpPr>
          <p:spPr bwMode="auto">
            <a:xfrm>
              <a:off x="1409" y="3510"/>
              <a:ext cx="139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>
                  <a:ln>
                    <a:noFill/>
                  </a:ln>
                  <a:solidFill>
                    <a:srgbClr val="0066FF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178" name="Rectangle 618"/>
            <p:cNvSpPr>
              <a:spLocks noChangeArrowheads="1"/>
            </p:cNvSpPr>
            <p:nvPr/>
          </p:nvSpPr>
          <p:spPr bwMode="auto">
            <a:xfrm>
              <a:off x="1846" y="3510"/>
              <a:ext cx="139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>
                  <a:ln>
                    <a:noFill/>
                  </a:ln>
                  <a:solidFill>
                    <a:srgbClr val="990033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180" name="Rectangle 620"/>
            <p:cNvSpPr>
              <a:spLocks noChangeArrowheads="1"/>
            </p:cNvSpPr>
            <p:nvPr/>
          </p:nvSpPr>
          <p:spPr bwMode="auto">
            <a:xfrm>
              <a:off x="2283" y="3510"/>
              <a:ext cx="139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>
                  <a:ln>
                    <a:noFill/>
                  </a:ln>
                  <a:solidFill>
                    <a:srgbClr val="008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181" name="Rectangle 621"/>
            <p:cNvSpPr>
              <a:spLocks noChangeArrowheads="1"/>
            </p:cNvSpPr>
            <p:nvPr/>
          </p:nvSpPr>
          <p:spPr bwMode="auto">
            <a:xfrm>
              <a:off x="2358" y="3425"/>
              <a:ext cx="234" cy="85"/>
            </a:xfrm>
            <a:prstGeom prst="rect">
              <a:avLst/>
            </a:prstGeom>
            <a:solidFill>
              <a:srgbClr val="BFBFB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82" name="Rectangle 622"/>
            <p:cNvSpPr>
              <a:spLocks noChangeArrowheads="1"/>
            </p:cNvSpPr>
            <p:nvPr/>
          </p:nvSpPr>
          <p:spPr bwMode="auto">
            <a:xfrm>
              <a:off x="2358" y="3510"/>
              <a:ext cx="53" cy="330"/>
            </a:xfrm>
            <a:prstGeom prst="rect">
              <a:avLst/>
            </a:prstGeom>
            <a:solidFill>
              <a:srgbClr val="BFBFB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83" name="Rectangle 623"/>
            <p:cNvSpPr>
              <a:spLocks noChangeArrowheads="1"/>
            </p:cNvSpPr>
            <p:nvPr/>
          </p:nvSpPr>
          <p:spPr bwMode="auto">
            <a:xfrm>
              <a:off x="2539" y="3510"/>
              <a:ext cx="53" cy="330"/>
            </a:xfrm>
            <a:prstGeom prst="rect">
              <a:avLst/>
            </a:prstGeom>
            <a:solidFill>
              <a:srgbClr val="BFBFB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84" name="Rectangle 624"/>
            <p:cNvSpPr>
              <a:spLocks noChangeArrowheads="1"/>
            </p:cNvSpPr>
            <p:nvPr/>
          </p:nvSpPr>
          <p:spPr bwMode="auto">
            <a:xfrm>
              <a:off x="2411" y="3510"/>
              <a:ext cx="128" cy="330"/>
            </a:xfrm>
            <a:prstGeom prst="rect">
              <a:avLst/>
            </a:prstGeom>
            <a:solidFill>
              <a:srgbClr val="BFBFB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85" name="Rectangle 625"/>
            <p:cNvSpPr>
              <a:spLocks noChangeArrowheads="1"/>
            </p:cNvSpPr>
            <p:nvPr/>
          </p:nvSpPr>
          <p:spPr bwMode="auto">
            <a:xfrm>
              <a:off x="2380" y="3432"/>
              <a:ext cx="198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1а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21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1</a:t>
              </a:r>
              <a:r>
                <a:rPr lang="en-US" sz="21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kumimoji="0" 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186" name="Rectangle 626"/>
            <p:cNvSpPr>
              <a:spLocks noChangeArrowheads="1"/>
            </p:cNvSpPr>
            <p:nvPr/>
          </p:nvSpPr>
          <p:spPr bwMode="auto">
            <a:xfrm>
              <a:off x="2517" y="3510"/>
              <a:ext cx="139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67187" name="Picture 62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47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88" name="Picture 628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89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89" name="Picture 629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132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0" name="Picture 630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175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1" name="Picture 63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217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2" name="Picture 63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260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3" name="Picture 633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303" y="3425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4" name="Picture 63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335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5" name="Picture 63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377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6" name="Picture 63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420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7" name="Picture 637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462" y="3425"/>
              <a:ext cx="2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8" name="Picture 638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484" y="3425"/>
              <a:ext cx="10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9" name="Picture 639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494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0" name="Picture 640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537" y="3425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1" name="Picture 641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569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2" name="Picture 642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612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3" name="Picture 643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654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4" name="Picture 644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697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5" name="Picture 645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740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6" name="Picture 646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782" y="3425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7" name="Picture 647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814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8" name="Picture 648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857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9" name="Picture 649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899" y="3425"/>
              <a:ext cx="2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0" name="Picture 650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1921" y="3425"/>
              <a:ext cx="1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1" name="Picture 651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921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2" name="Picture 652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963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3" name="Picture 653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006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4" name="Picture 654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049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5" name="Picture 655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091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6" name="Picture 656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134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7" name="Picture 657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176" y="3425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8" name="Picture 658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208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9" name="Picture 659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251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20" name="Picture 660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294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21" name="Picture 661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2336" y="3425"/>
              <a:ext cx="2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7222" name="Rectangle 662"/>
            <p:cNvSpPr>
              <a:spLocks noChangeArrowheads="1"/>
            </p:cNvSpPr>
            <p:nvPr/>
          </p:nvSpPr>
          <p:spPr bwMode="auto">
            <a:xfrm>
              <a:off x="2358" y="3425"/>
              <a:ext cx="234" cy="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223" name="Rectangle 663"/>
            <p:cNvSpPr>
              <a:spLocks noChangeArrowheads="1"/>
            </p:cNvSpPr>
            <p:nvPr/>
          </p:nvSpPr>
          <p:spPr bwMode="auto">
            <a:xfrm>
              <a:off x="2592" y="3425"/>
              <a:ext cx="1" cy="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67224" name="Picture 664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1047" y="384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25" name="Picture 665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1089" y="384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26" name="Picture 666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1121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27" name="Picture 667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1164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28" name="Picture 668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1207" y="384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29" name="Picture 669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1249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0" name="Picture 670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1292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1" name="Picture 671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1335" y="384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2" name="Picture 672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1367" y="384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3" name="Picture 673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1409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4" name="Picture 674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1452" y="384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5" name="Picture 675"/>
            <p:cNvPicPr>
              <a:picLocks noChangeAspect="1" noChangeArrowheads="1"/>
            </p:cNvPicPr>
            <p:nvPr/>
          </p:nvPicPr>
          <p:blipFill>
            <a:blip r:embed="rId19"/>
            <a:srcRect/>
            <a:stretch>
              <a:fillRect/>
            </a:stretch>
          </p:blipFill>
          <p:spPr bwMode="auto">
            <a:xfrm>
              <a:off x="1484" y="3840"/>
              <a:ext cx="1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6" name="Picture 676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1484" y="384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7" name="Picture 677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1526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8" name="Picture 678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1569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9" name="Picture 679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1612" y="384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0" name="Picture 680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1644" y="384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1" name="Picture 681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1686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2" name="Picture 682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1729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3" name="Picture 683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1772" y="384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4" name="Picture 684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1814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5" name="Picture 685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1857" y="384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6" name="Picture 686"/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1889" y="384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7" name="Picture 687"/>
            <p:cNvPicPr>
              <a:picLocks noChangeAspect="1" noChangeArrowheads="1"/>
            </p:cNvPicPr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1910" y="3840"/>
              <a:ext cx="11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8" name="Picture 688"/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1921" y="384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9" name="Picture 689"/>
            <p:cNvPicPr>
              <a:picLocks noChangeAspect="1" noChangeArrowheads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1963" y="384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50" name="Picture 690"/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1995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51" name="Picture 691"/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2038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52" name="Picture 692"/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2081" y="384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53" name="Picture 693"/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2123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54" name="Picture 694"/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2166" y="384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55" name="Picture 695"/>
            <p:cNvPicPr>
              <a:picLocks noChangeAspect="1" noChangeArrowheads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2208" y="384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56" name="Picture 696"/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2240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57" name="Picture 697"/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2283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58" name="Picture 698"/>
            <p:cNvPicPr>
              <a:picLocks noChangeAspect="1" noChangeArrowheads="1"/>
            </p:cNvPicPr>
            <p:nvPr/>
          </p:nvPicPr>
          <p:blipFill>
            <a:blip r:embed="rId26" cstate="print"/>
            <a:srcRect/>
            <a:stretch>
              <a:fillRect/>
            </a:stretch>
          </p:blipFill>
          <p:spPr bwMode="auto">
            <a:xfrm>
              <a:off x="2326" y="384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7259" name="Rectangle 699"/>
            <p:cNvSpPr>
              <a:spLocks noChangeArrowheads="1"/>
            </p:cNvSpPr>
            <p:nvPr/>
          </p:nvSpPr>
          <p:spPr bwMode="auto">
            <a:xfrm>
              <a:off x="2347" y="3840"/>
              <a:ext cx="245" cy="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260" name="Rectangle 700"/>
            <p:cNvSpPr>
              <a:spLocks noChangeArrowheads="1"/>
            </p:cNvSpPr>
            <p:nvPr/>
          </p:nvSpPr>
          <p:spPr bwMode="auto">
            <a:xfrm>
              <a:off x="2592" y="3425"/>
              <a:ext cx="1" cy="41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261" name="Rectangle 701"/>
            <p:cNvSpPr>
              <a:spLocks noChangeArrowheads="1"/>
            </p:cNvSpPr>
            <p:nvPr/>
          </p:nvSpPr>
          <p:spPr bwMode="auto">
            <a:xfrm>
              <a:off x="2592" y="3840"/>
              <a:ext cx="1" cy="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262" name="Rectangle 702"/>
            <p:cNvSpPr>
              <a:spLocks noChangeArrowheads="1"/>
            </p:cNvSpPr>
            <p:nvPr/>
          </p:nvSpPr>
          <p:spPr bwMode="auto">
            <a:xfrm>
              <a:off x="2592" y="3840"/>
              <a:ext cx="1" cy="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263" name="Rectangle 703"/>
            <p:cNvSpPr>
              <a:spLocks noChangeArrowheads="1"/>
            </p:cNvSpPr>
            <p:nvPr/>
          </p:nvSpPr>
          <p:spPr bwMode="auto">
            <a:xfrm>
              <a:off x="898" y="3830"/>
              <a:ext cx="11" cy="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735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7616042" y="6246075"/>
            <a:ext cx="1135516" cy="321475"/>
          </a:xfrm>
          <a:prstGeom prst="rect">
            <a:avLst/>
          </a:prstGeom>
          <a:noFill/>
        </p:spPr>
      </p:pic>
      <p:pic>
        <p:nvPicPr>
          <p:cNvPr id="736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7398330" y="6589576"/>
            <a:ext cx="1638795" cy="209049"/>
          </a:xfrm>
          <a:prstGeom prst="rect">
            <a:avLst/>
          </a:prstGeom>
          <a:noFill/>
        </p:spPr>
      </p:pic>
      <p:sp>
        <p:nvSpPr>
          <p:cNvPr id="743" name="TextBox 742"/>
          <p:cNvSpPr txBox="1"/>
          <p:nvPr/>
        </p:nvSpPr>
        <p:spPr>
          <a:xfrm>
            <a:off x="678426" y="1219200"/>
            <a:ext cx="6998724" cy="863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latin typeface="Arial" pitchFamily="34" charset="0"/>
                <a:cs typeface="Arial" pitchFamily="34" charset="0"/>
              </a:rPr>
              <a:t>Ученик делает сложные выводы, противопоставляет. Полностью понимает детали, незнакомые идеи, противоречия и абстрактную информацию. Интегрирует тексты и критически оценивает их и т.д.</a:t>
            </a:r>
          </a:p>
        </p:txBody>
      </p:sp>
      <p:sp>
        <p:nvSpPr>
          <p:cNvPr id="744" name="TextBox 743"/>
          <p:cNvSpPr txBox="1"/>
          <p:nvPr/>
        </p:nvSpPr>
        <p:spPr>
          <a:xfrm>
            <a:off x="663677" y="2057400"/>
            <a:ext cx="7064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latin typeface="Arial" pitchFamily="34" charset="0"/>
                <a:cs typeface="Arial" pitchFamily="34" charset="0"/>
              </a:rPr>
              <a:t>Делает множественные выводы, сравнивает и сопоставляет тексты. Полностью и подробно понимает. Структурирует неявную информацию. Критически оценивает текст с незнакомым контекстом и др.</a:t>
            </a:r>
          </a:p>
        </p:txBody>
      </p:sp>
      <p:sp>
        <p:nvSpPr>
          <p:cNvPr id="747" name="Rectangle 470"/>
          <p:cNvSpPr>
            <a:spLocks noChangeArrowheads="1"/>
          </p:cNvSpPr>
          <p:nvPr/>
        </p:nvSpPr>
        <p:spPr bwMode="auto">
          <a:xfrm>
            <a:off x="624311" y="2927350"/>
            <a:ext cx="7059189" cy="793750"/>
          </a:xfrm>
          <a:prstGeom prst="rect">
            <a:avLst/>
          </a:prstGeom>
          <a:solidFill>
            <a:srgbClr val="B8CCE4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48" name="Rectangle 520"/>
          <p:cNvSpPr>
            <a:spLocks noChangeArrowheads="1"/>
          </p:cNvSpPr>
          <p:nvPr/>
        </p:nvSpPr>
        <p:spPr bwMode="auto">
          <a:xfrm>
            <a:off x="614363" y="3744275"/>
            <a:ext cx="7075487" cy="768731"/>
          </a:xfrm>
          <a:prstGeom prst="rect">
            <a:avLst/>
          </a:prstGeom>
          <a:solidFill>
            <a:srgbClr val="DBE5F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49" name="Rectangle 571"/>
          <p:cNvSpPr>
            <a:spLocks noChangeArrowheads="1"/>
          </p:cNvSpPr>
          <p:nvPr/>
        </p:nvSpPr>
        <p:spPr bwMode="auto">
          <a:xfrm>
            <a:off x="619125" y="4533901"/>
            <a:ext cx="7058025" cy="723899"/>
          </a:xfrm>
          <a:prstGeom prst="rect">
            <a:avLst/>
          </a:prstGeom>
          <a:solidFill>
            <a:srgbClr val="F2F2F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50" name="Rectangle 622"/>
          <p:cNvSpPr>
            <a:spLocks noChangeArrowheads="1"/>
          </p:cNvSpPr>
          <p:nvPr/>
        </p:nvSpPr>
        <p:spPr bwMode="auto">
          <a:xfrm>
            <a:off x="623888" y="5289551"/>
            <a:ext cx="7059613" cy="781050"/>
          </a:xfrm>
          <a:prstGeom prst="rect">
            <a:avLst/>
          </a:prstGeom>
          <a:solidFill>
            <a:srgbClr val="BFBFB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51" name="TextBox 750"/>
          <p:cNvSpPr txBox="1"/>
          <p:nvPr/>
        </p:nvSpPr>
        <p:spPr>
          <a:xfrm>
            <a:off x="614363" y="2910348"/>
            <a:ext cx="70742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latin typeface="Arial" pitchFamily="34" charset="0"/>
                <a:cs typeface="Arial" pitchFamily="34" charset="0"/>
              </a:rPr>
              <a:t> Находит информацию, заданную неявно и в незнакомом контексте. Детально и точно понимает длинные сложные и незнакомые тексты. Формулирует гипотезу, критически оценивает текст и др.</a:t>
            </a:r>
          </a:p>
        </p:txBody>
      </p:sp>
      <p:sp>
        <p:nvSpPr>
          <p:cNvPr id="753" name="TextBox 752"/>
          <p:cNvSpPr txBox="1"/>
          <p:nvPr/>
        </p:nvSpPr>
        <p:spPr>
          <a:xfrm>
            <a:off x="644012" y="3726426"/>
            <a:ext cx="7064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latin typeface="Arial" pitchFamily="34" charset="0"/>
                <a:cs typeface="Arial" pitchFamily="34" charset="0"/>
              </a:rPr>
              <a:t>Находит разрозненную информацию в тексте, хорошо понимает текст, устанавливает его связь с повседневными знаниями. Интерпретирует текст, понимает противоречия, детально понимает текст и пр.</a:t>
            </a:r>
          </a:p>
        </p:txBody>
      </p:sp>
      <p:sp>
        <p:nvSpPr>
          <p:cNvPr id="754" name="TextBox 753"/>
          <p:cNvSpPr txBox="1"/>
          <p:nvPr/>
        </p:nvSpPr>
        <p:spPr>
          <a:xfrm>
            <a:off x="658760" y="4471219"/>
            <a:ext cx="7064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latin typeface="Arial" pitchFamily="34" charset="0"/>
                <a:cs typeface="Arial" pitchFamily="34" charset="0"/>
              </a:rPr>
              <a:t> Находит информацию в тексте и делает на ее основе простейшие умозаключения. Делает сравнения, опирается на свой опыт, свое отношение к реалиям текста и др.</a:t>
            </a:r>
          </a:p>
        </p:txBody>
      </p:sp>
      <p:sp>
        <p:nvSpPr>
          <p:cNvPr id="755" name="TextBox 754"/>
          <p:cNvSpPr txBox="1"/>
          <p:nvPr/>
        </p:nvSpPr>
        <p:spPr>
          <a:xfrm>
            <a:off x="673894" y="5257800"/>
            <a:ext cx="69999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latin typeface="Arial" pitchFamily="34" charset="0"/>
                <a:cs typeface="Arial" pitchFamily="34" charset="0"/>
              </a:rPr>
              <a:t> Находит явно заданную информацию, определяет основную тему... </a:t>
            </a:r>
            <a:br>
              <a:rPr lang="ru-RU" sz="1600" dirty="0">
                <a:latin typeface="Arial" pitchFamily="34" charset="0"/>
                <a:cs typeface="Arial" pitchFamily="34" charset="0"/>
              </a:rPr>
            </a:br>
            <a:r>
              <a:rPr lang="ru-RU" sz="1600" dirty="0">
                <a:latin typeface="Arial" pitchFamily="34" charset="0"/>
                <a:cs typeface="Arial" pitchFamily="34" charset="0"/>
              </a:rPr>
              <a:t>Находит одну единицу информации в явном виде и пр. Тексты короткие и синтаксически простые…</a:t>
            </a:r>
          </a:p>
        </p:txBody>
      </p:sp>
      <p:cxnSp>
        <p:nvCxnSpPr>
          <p:cNvPr id="762" name="Прямая соединительная линия 761"/>
          <p:cNvCxnSpPr/>
          <p:nvPr/>
        </p:nvCxnSpPr>
        <p:spPr>
          <a:xfrm>
            <a:off x="612058" y="5574890"/>
            <a:ext cx="747743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64" name="Прямоугольник 763"/>
          <p:cNvSpPr/>
          <p:nvPr/>
        </p:nvSpPr>
        <p:spPr>
          <a:xfrm>
            <a:off x="7686676" y="5334000"/>
            <a:ext cx="45719" cy="4793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4" name="Рисунок 313" descr="6bb4392565f4a772fd88766b4ccf9912.png"/>
          <p:cNvPicPr>
            <a:picLocks noChangeAspect="1"/>
          </p:cNvPicPr>
          <p:nvPr/>
        </p:nvPicPr>
        <p:blipFill>
          <a:blip r:embed="rId29" cstate="print"/>
          <a:srcRect t="39535" b="48217"/>
          <a:stretch>
            <a:fillRect/>
          </a:stretch>
        </p:blipFill>
        <p:spPr>
          <a:xfrm flipH="1">
            <a:off x="-3" y="6018028"/>
            <a:ext cx="7304569" cy="839972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>
              <a:lnSpc>
                <a:spcPts val="3300"/>
              </a:lnSpc>
            </a:pPr>
            <a: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Наивысший  уровень </a:t>
            </a:r>
            <a:b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читательской грамотности</a:t>
            </a:r>
          </a:p>
        </p:txBody>
      </p:sp>
      <p:graphicFrame>
        <p:nvGraphicFramePr>
          <p:cNvPr id="20" name="Схема 19"/>
          <p:cNvGraphicFramePr/>
          <p:nvPr/>
        </p:nvGraphicFramePr>
        <p:xfrm>
          <a:off x="152400" y="1143000"/>
          <a:ext cx="8851900" cy="5549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1" name="Группа 10"/>
          <p:cNvGrpSpPr/>
          <p:nvPr/>
        </p:nvGrpSpPr>
        <p:grpSpPr>
          <a:xfrm>
            <a:off x="6858000" y="1309914"/>
            <a:ext cx="2286000" cy="2214339"/>
            <a:chOff x="12517030" y="1091661"/>
            <a:chExt cx="1749879" cy="1749879"/>
          </a:xfrm>
        </p:grpSpPr>
        <p:pic>
          <p:nvPicPr>
            <p:cNvPr id="12" name="Рисунок 11" descr="seal_circle_red2.pn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517030" y="1091661"/>
              <a:ext cx="1749879" cy="1749879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12775966" y="1506732"/>
              <a:ext cx="1281395" cy="7539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8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6-й </a:t>
              </a:r>
              <a:br>
                <a:rPr lang="ru-RU" sz="28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ru-RU" sz="28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уровень</a:t>
              </a:r>
            </a:p>
          </p:txBody>
        </p:sp>
      </p:grpSp>
      <p:pic>
        <p:nvPicPr>
          <p:cNvPr id="21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584563" y="5883340"/>
            <a:ext cx="1135516" cy="321475"/>
          </a:xfrm>
          <a:prstGeom prst="rect">
            <a:avLst/>
          </a:prstGeom>
          <a:noFill/>
        </p:spPr>
      </p:pic>
      <p:pic>
        <p:nvPicPr>
          <p:cNvPr id="22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260521" y="6311905"/>
            <a:ext cx="1638795" cy="209049"/>
          </a:xfrm>
          <a:prstGeom prst="rect">
            <a:avLst/>
          </a:prstGeom>
          <a:noFill/>
        </p:spPr>
      </p:pic>
      <p:pic>
        <p:nvPicPr>
          <p:cNvPr id="9" name="Рисунок 8" descr="knigi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00537" y="5213601"/>
            <a:ext cx="1250034" cy="1034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092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journal-applied-mathematics-and-statistics.png"/>
          <p:cNvPicPr>
            <a:picLocks noChangeAspect="1"/>
          </p:cNvPicPr>
          <p:nvPr/>
        </p:nvPicPr>
        <p:blipFill>
          <a:blip r:embed="rId2" cstate="print"/>
          <a:srcRect t="3389"/>
          <a:stretch>
            <a:fillRect/>
          </a:stretch>
        </p:blipFill>
        <p:spPr>
          <a:xfrm>
            <a:off x="0" y="0"/>
            <a:ext cx="9144000" cy="5123790"/>
          </a:xfrm>
          <a:prstGeom prst="rect">
            <a:avLst/>
          </a:prstGeom>
        </p:spPr>
      </p:pic>
      <p:pic>
        <p:nvPicPr>
          <p:cNvPr id="4" name="Содержимое 3" descr="Blue-White-full-width-background-02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rot="10800000">
            <a:off x="0" y="14573"/>
            <a:ext cx="9144000" cy="2804422"/>
          </a:xfrm>
        </p:spPr>
      </p:pic>
      <p:pic>
        <p:nvPicPr>
          <p:cNvPr id="10" name="Рисунок 9" descr="speech-bubble-vector-png-7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96164" y="266700"/>
            <a:ext cx="5631935" cy="4314756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 rot="21235585">
            <a:off x="3231305" y="1545554"/>
            <a:ext cx="5348397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Математическая грамотность</a:t>
            </a:r>
          </a:p>
        </p:txBody>
      </p:sp>
      <p:pic>
        <p:nvPicPr>
          <p:cNvPr id="14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73963" y="4960018"/>
            <a:ext cx="1135516" cy="321475"/>
          </a:xfrm>
          <a:prstGeom prst="rect">
            <a:avLst/>
          </a:prstGeom>
          <a:noFill/>
        </p:spPr>
      </p:pic>
      <p:pic>
        <p:nvPicPr>
          <p:cNvPr id="15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36233" y="5336085"/>
            <a:ext cx="1638795" cy="209049"/>
          </a:xfrm>
          <a:prstGeom prst="rect">
            <a:avLst/>
          </a:prstGeom>
          <a:noFill/>
        </p:spPr>
      </p:pic>
      <p:pic>
        <p:nvPicPr>
          <p:cNvPr id="16" name="Содержимое 7" descr="img1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89990" y="3072073"/>
            <a:ext cx="2254010" cy="3951027"/>
          </a:xfrm>
          <a:prstGeom prst="rect">
            <a:avLst/>
          </a:prstGeom>
        </p:spPr>
      </p:pic>
      <p:pic>
        <p:nvPicPr>
          <p:cNvPr id="18" name="Рисунок 17" descr="ball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57200" y="2286000"/>
            <a:ext cx="2273300" cy="2273300"/>
          </a:xfrm>
          <a:prstGeom prst="rect">
            <a:avLst/>
          </a:prstGeom>
        </p:spPr>
      </p:pic>
      <p:pic>
        <p:nvPicPr>
          <p:cNvPr id="17" name="Рисунок 16" descr="1_2.png"/>
          <p:cNvPicPr>
            <a:picLocks noChangeAspect="1"/>
          </p:cNvPicPr>
          <p:nvPr/>
        </p:nvPicPr>
        <p:blipFill rotWithShape="1">
          <a:blip r:embed="rId9" cstate="print"/>
          <a:srcRect r="51874" b="68169"/>
          <a:stretch/>
        </p:blipFill>
        <p:spPr>
          <a:xfrm>
            <a:off x="605971" y="2463800"/>
            <a:ext cx="4399679" cy="4394200"/>
          </a:xfrm>
          <a:prstGeom prst="rect">
            <a:avLst/>
          </a:prstGeom>
        </p:spPr>
      </p:pic>
      <p:pic>
        <p:nvPicPr>
          <p:cNvPr id="22" name="Рисунок 21" descr="14558PIC64tXSs991afYP_PIC2018.png"/>
          <p:cNvPicPr>
            <a:picLocks noChangeAspect="1"/>
          </p:cNvPicPr>
          <p:nvPr/>
        </p:nvPicPr>
        <p:blipFill>
          <a:blip r:embed="rId10" cstate="print"/>
          <a:srcRect l="25625" t="16410" r="21325" b="25771"/>
          <a:stretch>
            <a:fillRect/>
          </a:stretch>
        </p:blipFill>
        <p:spPr>
          <a:xfrm>
            <a:off x="6894285" y="4956124"/>
            <a:ext cx="1981200" cy="1901876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journal-applied-mathematics-and-statistic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77240"/>
            <a:ext cx="9144000" cy="530352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79776" y="1368520"/>
            <a:ext cx="749944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Способность человека понимать и использовать письменные тексты, размышлять о них и заниматься чтением для того, чтобы достигать  своих целей, расширять свои знания и возможности, участвовать </a:t>
            </a:r>
            <a:b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жизни общества.</a:t>
            </a:r>
          </a:p>
        </p:txBody>
      </p:sp>
      <p:pic>
        <p:nvPicPr>
          <p:cNvPr id="10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7600" y="6296258"/>
            <a:ext cx="1135516" cy="321475"/>
          </a:xfrm>
          <a:prstGeom prst="rect">
            <a:avLst/>
          </a:prstGeom>
          <a:noFill/>
        </p:spPr>
      </p:pic>
      <p:pic>
        <p:nvPicPr>
          <p:cNvPr id="11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2800" y="6002091"/>
            <a:ext cx="1638795" cy="209049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292100" y="152400"/>
            <a:ext cx="8394700" cy="646331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Математическая грамотность</a:t>
            </a:r>
          </a:p>
        </p:txBody>
      </p:sp>
      <p:pic>
        <p:nvPicPr>
          <p:cNvPr id="14" name="Рисунок 13" descr="KijoRq6rT.png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998689" y="3352800"/>
            <a:ext cx="6456211" cy="3334293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447800" y="3705226"/>
            <a:ext cx="55118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Три аспекта </a:t>
            </a:r>
            <a:b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математической грамотности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spcAft>
                <a:spcPts val="0"/>
              </a:spcAft>
              <a:buAutoNum type="arabicPeriod"/>
            </a:pPr>
            <a:r>
              <a:rPr lang="ru-RU" b="1" dirty="0">
                <a:solidFill>
                  <a:srgbClr val="006F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Математический процесс – действия, которые надо предпринять для решения.</a:t>
            </a:r>
          </a:p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006F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Предметное содержание задачи.</a:t>
            </a:r>
          </a:p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006F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Контексты задач оценочных материалов</a:t>
            </a:r>
          </a:p>
        </p:txBody>
      </p:sp>
      <p:pic>
        <p:nvPicPr>
          <p:cNvPr id="16" name="Рисунок 15" descr="nTEEaqgGc.png"/>
          <p:cNvPicPr>
            <a:picLocks noChangeAspect="1"/>
          </p:cNvPicPr>
          <p:nvPr/>
        </p:nvPicPr>
        <p:blipFill rotWithShape="1">
          <a:blip r:embed="rId6" cstate="print"/>
          <a:srcRect t="53336"/>
          <a:stretch/>
        </p:blipFill>
        <p:spPr>
          <a:xfrm>
            <a:off x="-436232" y="606425"/>
            <a:ext cx="8674100" cy="34544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-190500" y="1028700"/>
            <a:ext cx="8051800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Способность человека формулировать, применять </a:t>
            </a:r>
            <a:br>
              <a:rPr lang="ru-RU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интерпретировать математические явления в разных контекстах. Включает способность к математической аргументации, применение математических операций, фактов </a:t>
            </a:r>
            <a:br>
              <a:rPr lang="ru-RU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 инструментов для описания, объяснения и предсказания явлений. Способствует пониманию роли математики </a:t>
            </a:r>
            <a:br>
              <a:rPr lang="ru-RU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современной жизни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journal-applied-mathematics-and-statistic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77240"/>
            <a:ext cx="9144000" cy="530352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62000" y="0"/>
            <a:ext cx="7924800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Контексты задач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698500" y="863600"/>
          <a:ext cx="7607300" cy="444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Рисунок 5" descr="Importance-of-social-media-influencers-to-your-brand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590800" y="4648200"/>
            <a:ext cx="3774988" cy="2049818"/>
          </a:xfrm>
          <a:prstGeom prst="rect">
            <a:avLst/>
          </a:prstGeom>
        </p:spPr>
      </p:pic>
      <p:pic>
        <p:nvPicPr>
          <p:cNvPr id="7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467600" y="6019800"/>
            <a:ext cx="1135516" cy="321475"/>
          </a:xfrm>
          <a:prstGeom prst="rect">
            <a:avLst/>
          </a:prstGeom>
          <a:noFill/>
        </p:spPr>
      </p:pic>
      <p:pic>
        <p:nvPicPr>
          <p:cNvPr id="8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162800" y="5715000"/>
            <a:ext cx="1638795" cy="2090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8330" y="6521336"/>
            <a:ext cx="1638795" cy="20904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8686800" cy="1077218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Принципы оценки </a:t>
            </a:r>
            <a:br>
              <a:rPr lang="ru-RU" sz="32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качества образования в школах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30833" t="49333" r="30764" b="7556"/>
          <a:stretch>
            <a:fillRect/>
          </a:stretch>
        </p:blipFill>
        <p:spPr bwMode="auto">
          <a:xfrm>
            <a:off x="635000" y="1121895"/>
            <a:ext cx="7505700" cy="5266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2042" y="6376295"/>
            <a:ext cx="1135516" cy="321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61999" y="0"/>
            <a:ext cx="7924801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Контексты задач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698500" y="863600"/>
          <a:ext cx="7607300" cy="444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 descr="Importance-of-social-media-influencers-to-your-brand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90800" y="4648200"/>
            <a:ext cx="3774988" cy="2049818"/>
          </a:xfrm>
          <a:prstGeom prst="rect">
            <a:avLst/>
          </a:prstGeom>
        </p:spPr>
      </p:pic>
      <p:pic>
        <p:nvPicPr>
          <p:cNvPr id="7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67600" y="6019800"/>
            <a:ext cx="1135516" cy="321475"/>
          </a:xfrm>
          <a:prstGeom prst="rect">
            <a:avLst/>
          </a:prstGeom>
          <a:noFill/>
        </p:spPr>
      </p:pic>
      <p:pic>
        <p:nvPicPr>
          <p:cNvPr id="8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62800" y="5715000"/>
            <a:ext cx="1638795" cy="2090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762000" y="0"/>
            <a:ext cx="7924800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ПРИМЕР 6. Математический процесс</a:t>
            </a:r>
          </a:p>
        </p:txBody>
      </p:sp>
      <p:pic>
        <p:nvPicPr>
          <p:cNvPr id="6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16042" y="6182575"/>
            <a:ext cx="1135516" cy="321475"/>
          </a:xfrm>
          <a:prstGeom prst="rect">
            <a:avLst/>
          </a:prstGeom>
          <a:noFill/>
        </p:spPr>
      </p:pic>
      <p:pic>
        <p:nvPicPr>
          <p:cNvPr id="7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8330" y="6589576"/>
            <a:ext cx="1638795" cy="209049"/>
          </a:xfrm>
          <a:prstGeom prst="rect">
            <a:avLst/>
          </a:prstGeom>
          <a:noFill/>
        </p:spPr>
      </p:pic>
      <p:cxnSp>
        <p:nvCxnSpPr>
          <p:cNvPr id="3" name="Прямая соединительная линия 2"/>
          <p:cNvCxnSpPr/>
          <p:nvPr/>
        </p:nvCxnSpPr>
        <p:spPr>
          <a:xfrm flipH="1">
            <a:off x="4561367" y="1219200"/>
            <a:ext cx="20158" cy="530919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 descr="nTEEaqgGc.png"/>
          <p:cNvPicPr>
            <a:picLocks noChangeAspect="1"/>
          </p:cNvPicPr>
          <p:nvPr/>
        </p:nvPicPr>
        <p:blipFill rotWithShape="1">
          <a:blip r:embed="rId4" cstate="print"/>
          <a:srcRect t="53336"/>
          <a:stretch/>
        </p:blipFill>
        <p:spPr>
          <a:xfrm>
            <a:off x="133350" y="1098550"/>
            <a:ext cx="3414451" cy="1245546"/>
          </a:xfrm>
          <a:prstGeom prst="rect">
            <a:avLst/>
          </a:prstGeom>
        </p:spPr>
      </p:pic>
      <p:pic>
        <p:nvPicPr>
          <p:cNvPr id="16" name="Рисунок 15" descr="nTEEaqgGc.png"/>
          <p:cNvPicPr>
            <a:picLocks noChangeAspect="1"/>
          </p:cNvPicPr>
          <p:nvPr/>
        </p:nvPicPr>
        <p:blipFill rotWithShape="1">
          <a:blip r:embed="rId4" cstate="print"/>
          <a:srcRect t="1" b="47299"/>
          <a:stretch/>
        </p:blipFill>
        <p:spPr>
          <a:xfrm flipH="1">
            <a:off x="5467350" y="933450"/>
            <a:ext cx="3543300" cy="1491994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892158" y="1136650"/>
            <a:ext cx="17620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PISA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356547" y="1149350"/>
            <a:ext cx="20854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ФГОС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idx="1"/>
          </p:nvPr>
        </p:nvSpPr>
        <p:spPr>
          <a:xfrm>
            <a:off x="609600" y="2120900"/>
            <a:ext cx="3803650" cy="4351338"/>
          </a:xfrm>
        </p:spPr>
        <p:txBody>
          <a:bodyPr/>
          <a:lstStyle/>
          <a:p>
            <a:pPr marL="0" indent="0">
              <a:buNone/>
            </a:pPr>
            <a:r>
              <a:rPr lang="ru-RU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Ученик формулирует задачи </a:t>
            </a:r>
            <a:r>
              <a:rPr lang="en-US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математическом языке, к примеру, упрощает задачу </a:t>
            </a:r>
            <a:r>
              <a:rPr lang="en-US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целью </a:t>
            </a:r>
            <a:r>
              <a:rPr lang="en-US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ее последующего математического анализа</a:t>
            </a:r>
          </a:p>
        </p:txBody>
      </p:sp>
      <p:pic>
        <p:nvPicPr>
          <p:cNvPr id="20" name="Содержимое 5" descr="definicion-de-software-educativ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94463" y="5028786"/>
            <a:ext cx="1821420" cy="15044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2" name="Содержимое 13"/>
          <p:cNvSpPr txBox="1">
            <a:spLocks/>
          </p:cNvSpPr>
          <p:nvPr/>
        </p:nvSpPr>
        <p:spPr>
          <a:xfrm>
            <a:off x="4699000" y="2070100"/>
            <a:ext cx="380365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Решает арифметическими </a:t>
            </a:r>
            <a:b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</a:b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и алгебраическими способами несложные</a:t>
            </a:r>
            <a:r>
              <a:rPr kumimoji="0" lang="ru-RU" sz="2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текстовые задачи, </a:t>
            </a:r>
            <a:br>
              <a:rPr kumimoji="0" lang="ru-RU" sz="2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</a:br>
            <a:r>
              <a:rPr kumimoji="0" lang="ru-RU" sz="2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 том числе на проценты, доли и пр. </a:t>
            </a:r>
            <a:r>
              <a:rPr lang="ru-RU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Использует свойства геометрических фигур, распознает неравенства и др.</a:t>
            </a: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Содержимое 5" descr="definicion-de-software-educativ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0226" y="5550196"/>
            <a:ext cx="1429104" cy="1180440"/>
          </a:xfrm>
          <a:prstGeom prst="rect">
            <a:avLst/>
          </a:prstGeom>
        </p:spPr>
      </p:pic>
      <p:pic>
        <p:nvPicPr>
          <p:cNvPr id="6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16042" y="6182575"/>
            <a:ext cx="1135516" cy="321475"/>
          </a:xfrm>
          <a:prstGeom prst="rect">
            <a:avLst/>
          </a:prstGeom>
          <a:noFill/>
        </p:spPr>
      </p:pic>
      <p:pic>
        <p:nvPicPr>
          <p:cNvPr id="7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98330" y="6589576"/>
            <a:ext cx="1638795" cy="209049"/>
          </a:xfrm>
          <a:prstGeom prst="rect">
            <a:avLst/>
          </a:prstGeom>
          <a:noFill/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4584700" y="1054100"/>
            <a:ext cx="55539" cy="545867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 descr="nTEEaqgGc.png"/>
          <p:cNvPicPr>
            <a:picLocks noChangeAspect="1"/>
          </p:cNvPicPr>
          <p:nvPr/>
        </p:nvPicPr>
        <p:blipFill rotWithShape="1">
          <a:blip r:embed="rId5" cstate="print"/>
          <a:srcRect t="53336"/>
          <a:stretch/>
        </p:blipFill>
        <p:spPr>
          <a:xfrm>
            <a:off x="152400" y="1003300"/>
            <a:ext cx="3414451" cy="1245546"/>
          </a:xfrm>
          <a:prstGeom prst="rect">
            <a:avLst/>
          </a:prstGeom>
        </p:spPr>
      </p:pic>
      <p:pic>
        <p:nvPicPr>
          <p:cNvPr id="16" name="Рисунок 15" descr="nTEEaqgGc.png"/>
          <p:cNvPicPr>
            <a:picLocks noChangeAspect="1"/>
          </p:cNvPicPr>
          <p:nvPr/>
        </p:nvPicPr>
        <p:blipFill rotWithShape="1">
          <a:blip r:embed="rId5" cstate="print"/>
          <a:srcRect t="1" b="47299"/>
          <a:stretch/>
        </p:blipFill>
        <p:spPr>
          <a:xfrm flipH="1">
            <a:off x="5486400" y="838200"/>
            <a:ext cx="3543300" cy="1491994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911208" y="1041400"/>
            <a:ext cx="17620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PISA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375597" y="1054100"/>
            <a:ext cx="20854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ФГОС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62000" y="76200"/>
            <a:ext cx="7924800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ПРИМЕР 7. Применение математических понятий, фактов, аргументация</a:t>
            </a:r>
            <a:endParaRPr lang="ru-RU" sz="28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4" name="Содержимое 13"/>
          <p:cNvSpPr>
            <a:spLocks noGrp="1"/>
          </p:cNvSpPr>
          <p:nvPr>
            <p:ph idx="1"/>
          </p:nvPr>
        </p:nvSpPr>
        <p:spPr>
          <a:xfrm>
            <a:off x="508000" y="2059764"/>
            <a:ext cx="3975100" cy="417036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Ученик разрабатывает и применяет стратегии, чтобы решить задачи. Применяет правила, алгоритмы, математические факты. Использует цифровую информацию, данные статистики и пр.</a:t>
            </a:r>
          </a:p>
        </p:txBody>
      </p:sp>
      <p:sp>
        <p:nvSpPr>
          <p:cNvPr id="22" name="Содержимое 13"/>
          <p:cNvSpPr txBox="1">
            <a:spLocks/>
          </p:cNvSpPr>
          <p:nvPr/>
        </p:nvSpPr>
        <p:spPr>
          <a:xfrm>
            <a:off x="4648200" y="2110565"/>
            <a:ext cx="3854450" cy="41703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Решает простейшие комбинаторные задачи, строит графики функций, использует графики реальных процессов, извлекает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интерпретирует информацию </a:t>
            </a:r>
            <a:b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 таблиц, диаграмм и пр.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Рисунок 312" descr="journal-applied-mathematics-and-statistic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77240"/>
            <a:ext cx="9144000" cy="5303520"/>
          </a:xfrm>
          <a:prstGeom prst="rect">
            <a:avLst/>
          </a:prstGeom>
        </p:spPr>
      </p:pic>
      <p:sp>
        <p:nvSpPr>
          <p:cNvPr id="746" name="Rectangle 420"/>
          <p:cNvSpPr>
            <a:spLocks noChangeArrowheads="1"/>
          </p:cNvSpPr>
          <p:nvPr/>
        </p:nvSpPr>
        <p:spPr bwMode="auto">
          <a:xfrm>
            <a:off x="627693" y="2081014"/>
            <a:ext cx="7049457" cy="808236"/>
          </a:xfrm>
          <a:prstGeom prst="rect">
            <a:avLst/>
          </a:prstGeom>
          <a:solidFill>
            <a:srgbClr val="95B3D7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45" name="Rectangle 370"/>
          <p:cNvSpPr>
            <a:spLocks noChangeArrowheads="1"/>
          </p:cNvSpPr>
          <p:nvPr/>
        </p:nvSpPr>
        <p:spPr bwMode="auto">
          <a:xfrm>
            <a:off x="634181" y="1225550"/>
            <a:ext cx="7042969" cy="838199"/>
          </a:xfrm>
          <a:prstGeom prst="rect">
            <a:avLst/>
          </a:prstGeom>
          <a:solidFill>
            <a:srgbClr val="0099CC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Заголовок 1"/>
          <p:cNvSpPr>
            <a:spLocks noGrp="1"/>
          </p:cNvSpPr>
          <p:nvPr>
            <p:ph type="title"/>
          </p:nvPr>
        </p:nvSpPr>
        <p:spPr>
          <a:xfrm>
            <a:off x="-1" y="76200"/>
            <a:ext cx="8686801" cy="1059426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Уровни математической грамотности</a:t>
            </a:r>
          </a:p>
        </p:txBody>
      </p:sp>
      <p:grpSp>
        <p:nvGrpSpPr>
          <p:cNvPr id="2" name="Group 355"/>
          <p:cNvGrpSpPr>
            <a:grpSpLocks noChangeAspect="1"/>
          </p:cNvGrpSpPr>
          <p:nvPr/>
        </p:nvGrpSpPr>
        <p:grpSpPr bwMode="auto">
          <a:xfrm>
            <a:off x="5378450" y="368300"/>
            <a:ext cx="2825749" cy="5759449"/>
            <a:chOff x="876" y="815"/>
            <a:chExt cx="1780" cy="3058"/>
          </a:xfrm>
        </p:grpSpPr>
        <p:grpSp>
          <p:nvGrpSpPr>
            <p:cNvPr id="3" name="Group 556"/>
            <p:cNvGrpSpPr>
              <a:grpSpLocks/>
            </p:cNvGrpSpPr>
            <p:nvPr/>
          </p:nvGrpSpPr>
          <p:grpSpPr bwMode="auto">
            <a:xfrm>
              <a:off x="876" y="815"/>
              <a:ext cx="1780" cy="2195"/>
              <a:chOff x="876" y="815"/>
              <a:chExt cx="1780" cy="2195"/>
            </a:xfrm>
          </p:grpSpPr>
          <p:sp>
            <p:nvSpPr>
              <p:cNvPr id="66916" name="Rectangle 356"/>
              <p:cNvSpPr>
                <a:spLocks noChangeArrowheads="1"/>
              </p:cNvSpPr>
              <p:nvPr/>
            </p:nvSpPr>
            <p:spPr bwMode="auto">
              <a:xfrm>
                <a:off x="876" y="815"/>
                <a:ext cx="85" cy="1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18" name="Rectangle 358"/>
              <p:cNvSpPr>
                <a:spLocks noChangeArrowheads="1"/>
              </p:cNvSpPr>
              <p:nvPr/>
            </p:nvSpPr>
            <p:spPr bwMode="auto">
              <a:xfrm>
                <a:off x="1335" y="932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20" name="Rectangle 360"/>
              <p:cNvSpPr>
                <a:spLocks noChangeArrowheads="1"/>
              </p:cNvSpPr>
              <p:nvPr/>
            </p:nvSpPr>
            <p:spPr bwMode="auto">
              <a:xfrm>
                <a:off x="1761" y="932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990033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22" name="Rectangle 362"/>
              <p:cNvSpPr>
                <a:spLocks noChangeArrowheads="1"/>
              </p:cNvSpPr>
              <p:nvPr/>
            </p:nvSpPr>
            <p:spPr bwMode="auto">
              <a:xfrm>
                <a:off x="2198" y="932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23" name="Rectangle 363"/>
              <p:cNvSpPr>
                <a:spLocks noChangeArrowheads="1"/>
              </p:cNvSpPr>
              <p:nvPr/>
            </p:nvSpPr>
            <p:spPr bwMode="auto">
              <a:xfrm>
                <a:off x="2475" y="932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25" name="Rectangle 365"/>
              <p:cNvSpPr>
                <a:spLocks noChangeArrowheads="1"/>
              </p:cNvSpPr>
              <p:nvPr/>
            </p:nvSpPr>
            <p:spPr bwMode="auto">
              <a:xfrm>
                <a:off x="1409" y="1379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27" name="Rectangle 367"/>
              <p:cNvSpPr>
                <a:spLocks noChangeArrowheads="1"/>
              </p:cNvSpPr>
              <p:nvPr/>
            </p:nvSpPr>
            <p:spPr bwMode="auto">
              <a:xfrm>
                <a:off x="1846" y="1379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990033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29" name="Rectangle 369"/>
              <p:cNvSpPr>
                <a:spLocks noChangeArrowheads="1"/>
              </p:cNvSpPr>
              <p:nvPr/>
            </p:nvSpPr>
            <p:spPr bwMode="auto">
              <a:xfrm>
                <a:off x="2283" y="1379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30" name="Rectangle 370"/>
              <p:cNvSpPr>
                <a:spLocks noChangeArrowheads="1"/>
              </p:cNvSpPr>
              <p:nvPr/>
            </p:nvSpPr>
            <p:spPr bwMode="auto">
              <a:xfrm>
                <a:off x="2358" y="1273"/>
                <a:ext cx="234" cy="117"/>
              </a:xfrm>
              <a:prstGeom prst="rect">
                <a:avLst/>
              </a:prstGeom>
              <a:solidFill>
                <a:srgbClr val="0099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31" name="Rectangle 371"/>
              <p:cNvSpPr>
                <a:spLocks noChangeArrowheads="1"/>
              </p:cNvSpPr>
              <p:nvPr/>
            </p:nvSpPr>
            <p:spPr bwMode="auto">
              <a:xfrm>
                <a:off x="2358" y="1390"/>
                <a:ext cx="53" cy="331"/>
              </a:xfrm>
              <a:prstGeom prst="rect">
                <a:avLst/>
              </a:prstGeom>
              <a:solidFill>
                <a:srgbClr val="0099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32" name="Rectangle 372"/>
              <p:cNvSpPr>
                <a:spLocks noChangeArrowheads="1"/>
              </p:cNvSpPr>
              <p:nvPr/>
            </p:nvSpPr>
            <p:spPr bwMode="auto">
              <a:xfrm>
                <a:off x="2539" y="1390"/>
                <a:ext cx="53" cy="331"/>
              </a:xfrm>
              <a:prstGeom prst="rect">
                <a:avLst/>
              </a:prstGeom>
              <a:solidFill>
                <a:srgbClr val="0099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33" name="Rectangle 373"/>
              <p:cNvSpPr>
                <a:spLocks noChangeArrowheads="1"/>
              </p:cNvSpPr>
              <p:nvPr/>
            </p:nvSpPr>
            <p:spPr bwMode="auto">
              <a:xfrm>
                <a:off x="2411" y="1390"/>
                <a:ext cx="128" cy="331"/>
              </a:xfrm>
              <a:prstGeom prst="rect">
                <a:avLst/>
              </a:prstGeom>
              <a:solidFill>
                <a:srgbClr val="0099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34" name="Rectangle 374"/>
              <p:cNvSpPr>
                <a:spLocks noChangeArrowheads="1"/>
              </p:cNvSpPr>
              <p:nvPr/>
            </p:nvSpPr>
            <p:spPr bwMode="auto">
              <a:xfrm>
                <a:off x="2422" y="1379"/>
                <a:ext cx="181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6</a:t>
                </a:r>
                <a:endParaRPr kumimoji="0" lang="ru-RU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35" name="Rectangle 375"/>
              <p:cNvSpPr>
                <a:spLocks noChangeArrowheads="1"/>
              </p:cNvSpPr>
              <p:nvPr/>
            </p:nvSpPr>
            <p:spPr bwMode="auto">
              <a:xfrm>
                <a:off x="2517" y="1379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66947" name="Picture 387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484" y="1262"/>
                <a:ext cx="10" cy="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59" name="Picture 399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921" y="1262"/>
                <a:ext cx="1" cy="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70" name="Picture 410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2336" y="1262"/>
                <a:ext cx="22" cy="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6971" name="Rectangle 411"/>
              <p:cNvSpPr>
                <a:spLocks noChangeArrowheads="1"/>
              </p:cNvSpPr>
              <p:nvPr/>
            </p:nvSpPr>
            <p:spPr bwMode="auto">
              <a:xfrm>
                <a:off x="2358" y="1262"/>
                <a:ext cx="234" cy="11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72" name="Rectangle 412"/>
              <p:cNvSpPr>
                <a:spLocks noChangeArrowheads="1"/>
              </p:cNvSpPr>
              <p:nvPr/>
            </p:nvSpPr>
            <p:spPr bwMode="auto">
              <a:xfrm>
                <a:off x="2592" y="1262"/>
                <a:ext cx="1" cy="11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73" name="Rectangle 413"/>
              <p:cNvSpPr>
                <a:spLocks noChangeArrowheads="1"/>
              </p:cNvSpPr>
              <p:nvPr/>
            </p:nvSpPr>
            <p:spPr bwMode="auto">
              <a:xfrm>
                <a:off x="2592" y="1273"/>
                <a:ext cx="1" cy="448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75" name="Rectangle 415"/>
              <p:cNvSpPr>
                <a:spLocks noChangeArrowheads="1"/>
              </p:cNvSpPr>
              <p:nvPr/>
            </p:nvSpPr>
            <p:spPr bwMode="auto">
              <a:xfrm>
                <a:off x="1409" y="1816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77" name="Rectangle 417"/>
              <p:cNvSpPr>
                <a:spLocks noChangeArrowheads="1"/>
              </p:cNvSpPr>
              <p:nvPr/>
            </p:nvSpPr>
            <p:spPr bwMode="auto">
              <a:xfrm>
                <a:off x="1846" y="1816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990033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79" name="Rectangle 419"/>
              <p:cNvSpPr>
                <a:spLocks noChangeArrowheads="1"/>
              </p:cNvSpPr>
              <p:nvPr/>
            </p:nvSpPr>
            <p:spPr bwMode="auto">
              <a:xfrm>
                <a:off x="2283" y="1816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80" name="Rectangle 420"/>
              <p:cNvSpPr>
                <a:spLocks noChangeArrowheads="1"/>
              </p:cNvSpPr>
              <p:nvPr/>
            </p:nvSpPr>
            <p:spPr bwMode="auto">
              <a:xfrm>
                <a:off x="2358" y="1721"/>
                <a:ext cx="234" cy="95"/>
              </a:xfrm>
              <a:prstGeom prst="rect">
                <a:avLst/>
              </a:prstGeom>
              <a:solidFill>
                <a:srgbClr val="95B3D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81" name="Rectangle 421"/>
              <p:cNvSpPr>
                <a:spLocks noChangeArrowheads="1"/>
              </p:cNvSpPr>
              <p:nvPr/>
            </p:nvSpPr>
            <p:spPr bwMode="auto">
              <a:xfrm>
                <a:off x="2358" y="1816"/>
                <a:ext cx="53" cy="341"/>
              </a:xfrm>
              <a:prstGeom prst="rect">
                <a:avLst/>
              </a:prstGeom>
              <a:solidFill>
                <a:srgbClr val="95B3D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82" name="Rectangle 422"/>
              <p:cNvSpPr>
                <a:spLocks noChangeArrowheads="1"/>
              </p:cNvSpPr>
              <p:nvPr/>
            </p:nvSpPr>
            <p:spPr bwMode="auto">
              <a:xfrm>
                <a:off x="2539" y="1816"/>
                <a:ext cx="53" cy="341"/>
              </a:xfrm>
              <a:prstGeom prst="rect">
                <a:avLst/>
              </a:prstGeom>
              <a:solidFill>
                <a:srgbClr val="95B3D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83" name="Rectangle 423"/>
              <p:cNvSpPr>
                <a:spLocks noChangeArrowheads="1"/>
              </p:cNvSpPr>
              <p:nvPr/>
            </p:nvSpPr>
            <p:spPr bwMode="auto">
              <a:xfrm>
                <a:off x="2411" y="1816"/>
                <a:ext cx="128" cy="341"/>
              </a:xfrm>
              <a:prstGeom prst="rect">
                <a:avLst/>
              </a:prstGeom>
              <a:solidFill>
                <a:srgbClr val="95B3D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84" name="Rectangle 424"/>
              <p:cNvSpPr>
                <a:spLocks noChangeArrowheads="1"/>
              </p:cNvSpPr>
              <p:nvPr/>
            </p:nvSpPr>
            <p:spPr bwMode="auto">
              <a:xfrm>
                <a:off x="2422" y="1816"/>
                <a:ext cx="181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85" name="Rectangle 425"/>
              <p:cNvSpPr>
                <a:spLocks noChangeArrowheads="1"/>
              </p:cNvSpPr>
              <p:nvPr/>
            </p:nvSpPr>
            <p:spPr bwMode="auto">
              <a:xfrm>
                <a:off x="2517" y="1816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66986" name="Picture 426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047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87" name="Picture 427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089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88" name="Picture 428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132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89" name="Picture 429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175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0" name="Picture 430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217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1" name="Picture 431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260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2" name="Picture 432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1303" y="1721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3" name="Picture 433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335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4" name="Picture 434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377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5" name="Picture 435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420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6" name="Picture 436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1462" y="1721"/>
                <a:ext cx="2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7" name="Picture 437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484" y="1721"/>
                <a:ext cx="1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8" name="Picture 438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494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9" name="Picture 439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1537" y="1721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0" name="Picture 440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569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1" name="Picture 441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612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2" name="Picture 442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654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3" name="Picture 443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697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4" name="Picture 444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740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5" name="Picture 445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1782" y="1721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6" name="Picture 446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814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7" name="Picture 447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857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8" name="Picture 448"/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1899" y="1721"/>
                <a:ext cx="2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9" name="Picture 449"/>
              <p:cNvPicPr>
                <a:picLocks noChangeAspect="1" noChangeArrowheads="1"/>
              </p:cNvPicPr>
              <p:nvPr/>
            </p:nvPicPr>
            <p:blipFill>
              <a:blip r:embed="rId13"/>
              <a:srcRect/>
              <a:stretch>
                <a:fillRect/>
              </a:stretch>
            </p:blipFill>
            <p:spPr bwMode="auto">
              <a:xfrm>
                <a:off x="1921" y="1721"/>
                <a:ext cx="1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0" name="Picture 450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1921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1" name="Picture 451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1963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2" name="Picture 452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2006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3" name="Picture 453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2049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4" name="Picture 454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2091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5" name="Picture 455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2134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6" name="Picture 456"/>
              <p:cNvPicPr>
                <a:picLocks noChangeAspect="1" noChangeArrowheads="1"/>
              </p:cNvPicPr>
              <p:nvPr/>
            </p:nvPicPr>
            <p:blipFill>
              <a:blip r:embed="rId15" cstate="print"/>
              <a:srcRect/>
              <a:stretch>
                <a:fillRect/>
              </a:stretch>
            </p:blipFill>
            <p:spPr bwMode="auto">
              <a:xfrm>
                <a:off x="2176" y="1721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7" name="Picture 457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2208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8" name="Picture 458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2251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9" name="Picture 459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2294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20" name="Picture 460"/>
              <p:cNvPicPr>
                <a:picLocks noChangeAspect="1" noChangeArrowheads="1"/>
              </p:cNvPicPr>
              <p:nvPr/>
            </p:nvPicPr>
            <p:blipFill>
              <a:blip r:embed="rId16" cstate="print"/>
              <a:srcRect/>
              <a:stretch>
                <a:fillRect/>
              </a:stretch>
            </p:blipFill>
            <p:spPr bwMode="auto">
              <a:xfrm>
                <a:off x="2336" y="1721"/>
                <a:ext cx="2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7021" name="Rectangle 461"/>
              <p:cNvSpPr>
                <a:spLocks noChangeArrowheads="1"/>
              </p:cNvSpPr>
              <p:nvPr/>
            </p:nvSpPr>
            <p:spPr bwMode="auto">
              <a:xfrm>
                <a:off x="2358" y="1721"/>
                <a:ext cx="234" cy="1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22" name="Rectangle 462"/>
              <p:cNvSpPr>
                <a:spLocks noChangeArrowheads="1"/>
              </p:cNvSpPr>
              <p:nvPr/>
            </p:nvSpPr>
            <p:spPr bwMode="auto">
              <a:xfrm>
                <a:off x="2592" y="1721"/>
                <a:ext cx="1" cy="1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23" name="Rectangle 463"/>
              <p:cNvSpPr>
                <a:spLocks noChangeArrowheads="1"/>
              </p:cNvSpPr>
              <p:nvPr/>
            </p:nvSpPr>
            <p:spPr bwMode="auto">
              <a:xfrm>
                <a:off x="2592" y="1721"/>
                <a:ext cx="1" cy="436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25" name="Rectangle 465"/>
              <p:cNvSpPr>
                <a:spLocks noChangeArrowheads="1"/>
              </p:cNvSpPr>
              <p:nvPr/>
            </p:nvSpPr>
            <p:spPr bwMode="auto">
              <a:xfrm>
                <a:off x="1409" y="2253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027" name="Rectangle 467"/>
              <p:cNvSpPr>
                <a:spLocks noChangeArrowheads="1"/>
              </p:cNvSpPr>
              <p:nvPr/>
            </p:nvSpPr>
            <p:spPr bwMode="auto">
              <a:xfrm>
                <a:off x="1846" y="2253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990033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029" name="Rectangle 469"/>
              <p:cNvSpPr>
                <a:spLocks noChangeArrowheads="1"/>
              </p:cNvSpPr>
              <p:nvPr/>
            </p:nvSpPr>
            <p:spPr bwMode="auto">
              <a:xfrm>
                <a:off x="2283" y="2253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030" name="Rectangle 470"/>
              <p:cNvSpPr>
                <a:spLocks noChangeArrowheads="1"/>
              </p:cNvSpPr>
              <p:nvPr/>
            </p:nvSpPr>
            <p:spPr bwMode="auto">
              <a:xfrm>
                <a:off x="2358" y="2157"/>
                <a:ext cx="234" cy="96"/>
              </a:xfrm>
              <a:prstGeom prst="rect">
                <a:avLst/>
              </a:prstGeom>
              <a:solidFill>
                <a:srgbClr val="B8CCE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31" name="Rectangle 471"/>
              <p:cNvSpPr>
                <a:spLocks noChangeArrowheads="1"/>
              </p:cNvSpPr>
              <p:nvPr/>
            </p:nvSpPr>
            <p:spPr bwMode="auto">
              <a:xfrm>
                <a:off x="2358" y="2253"/>
                <a:ext cx="53" cy="341"/>
              </a:xfrm>
              <a:prstGeom prst="rect">
                <a:avLst/>
              </a:prstGeom>
              <a:solidFill>
                <a:srgbClr val="B8CCE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32" name="Rectangle 472"/>
              <p:cNvSpPr>
                <a:spLocks noChangeArrowheads="1"/>
              </p:cNvSpPr>
              <p:nvPr/>
            </p:nvSpPr>
            <p:spPr bwMode="auto">
              <a:xfrm>
                <a:off x="2539" y="2253"/>
                <a:ext cx="53" cy="341"/>
              </a:xfrm>
              <a:prstGeom prst="rect">
                <a:avLst/>
              </a:prstGeom>
              <a:solidFill>
                <a:srgbClr val="B8CCE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33" name="Rectangle 473"/>
              <p:cNvSpPr>
                <a:spLocks noChangeArrowheads="1"/>
              </p:cNvSpPr>
              <p:nvPr/>
            </p:nvSpPr>
            <p:spPr bwMode="auto">
              <a:xfrm>
                <a:off x="2411" y="2253"/>
                <a:ext cx="128" cy="341"/>
              </a:xfrm>
              <a:prstGeom prst="rect">
                <a:avLst/>
              </a:prstGeom>
              <a:solidFill>
                <a:srgbClr val="B8CCE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34" name="Rectangle 474"/>
              <p:cNvSpPr>
                <a:spLocks noChangeArrowheads="1"/>
              </p:cNvSpPr>
              <p:nvPr/>
            </p:nvSpPr>
            <p:spPr bwMode="auto">
              <a:xfrm>
                <a:off x="2422" y="2253"/>
                <a:ext cx="181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4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035" name="Rectangle 475"/>
              <p:cNvSpPr>
                <a:spLocks noChangeArrowheads="1"/>
              </p:cNvSpPr>
              <p:nvPr/>
            </p:nvSpPr>
            <p:spPr bwMode="auto">
              <a:xfrm>
                <a:off x="2517" y="2253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67036" name="Picture 476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047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37" name="Picture 477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089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38" name="Picture 478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132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39" name="Picture 479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175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0" name="Picture 480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217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1" name="Picture 481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260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2" name="Picture 482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1303" y="2157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3" name="Picture 483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335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4" name="Picture 484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377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5" name="Picture 485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420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6" name="Picture 486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1462" y="2157"/>
                <a:ext cx="2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7" name="Picture 487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484" y="2157"/>
                <a:ext cx="1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8" name="Picture 488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494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9" name="Picture 489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1537" y="2157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0" name="Picture 490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569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1" name="Picture 491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612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2" name="Picture 492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654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3" name="Picture 493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697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4" name="Picture 494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740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5" name="Picture 495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1782" y="2157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6" name="Picture 496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814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7" name="Picture 497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857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8" name="Picture 498"/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1899" y="2157"/>
                <a:ext cx="2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9" name="Picture 499"/>
              <p:cNvPicPr>
                <a:picLocks noChangeAspect="1" noChangeArrowheads="1"/>
              </p:cNvPicPr>
              <p:nvPr/>
            </p:nvPicPr>
            <p:blipFill>
              <a:blip r:embed="rId13"/>
              <a:srcRect/>
              <a:stretch>
                <a:fillRect/>
              </a:stretch>
            </p:blipFill>
            <p:spPr bwMode="auto">
              <a:xfrm>
                <a:off x="1921" y="2157"/>
                <a:ext cx="1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0" name="Picture 500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1921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1" name="Picture 501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1963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2" name="Picture 502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2006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3" name="Picture 503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2049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4" name="Picture 504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2091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5" name="Picture 505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2134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6" name="Picture 506"/>
              <p:cNvPicPr>
                <a:picLocks noChangeAspect="1" noChangeArrowheads="1"/>
              </p:cNvPicPr>
              <p:nvPr/>
            </p:nvPicPr>
            <p:blipFill>
              <a:blip r:embed="rId15" cstate="print"/>
              <a:srcRect/>
              <a:stretch>
                <a:fillRect/>
              </a:stretch>
            </p:blipFill>
            <p:spPr bwMode="auto">
              <a:xfrm>
                <a:off x="2176" y="2157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7" name="Picture 507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2208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8" name="Picture 508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2251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9" name="Picture 509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2294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70" name="Picture 510"/>
              <p:cNvPicPr>
                <a:picLocks noChangeAspect="1" noChangeArrowheads="1"/>
              </p:cNvPicPr>
              <p:nvPr/>
            </p:nvPicPr>
            <p:blipFill>
              <a:blip r:embed="rId16" cstate="print"/>
              <a:srcRect/>
              <a:stretch>
                <a:fillRect/>
              </a:stretch>
            </p:blipFill>
            <p:spPr bwMode="auto">
              <a:xfrm>
                <a:off x="2336" y="2157"/>
                <a:ext cx="2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7071" name="Rectangle 511"/>
              <p:cNvSpPr>
                <a:spLocks noChangeArrowheads="1"/>
              </p:cNvSpPr>
              <p:nvPr/>
            </p:nvSpPr>
            <p:spPr bwMode="auto">
              <a:xfrm>
                <a:off x="2358" y="2157"/>
                <a:ext cx="234" cy="1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72" name="Rectangle 512"/>
              <p:cNvSpPr>
                <a:spLocks noChangeArrowheads="1"/>
              </p:cNvSpPr>
              <p:nvPr/>
            </p:nvSpPr>
            <p:spPr bwMode="auto">
              <a:xfrm>
                <a:off x="2592" y="2157"/>
                <a:ext cx="1" cy="1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73" name="Rectangle 513"/>
              <p:cNvSpPr>
                <a:spLocks noChangeArrowheads="1"/>
              </p:cNvSpPr>
              <p:nvPr/>
            </p:nvSpPr>
            <p:spPr bwMode="auto">
              <a:xfrm>
                <a:off x="2592" y="2157"/>
                <a:ext cx="1" cy="437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75" name="Rectangle 515"/>
              <p:cNvSpPr>
                <a:spLocks noChangeArrowheads="1"/>
              </p:cNvSpPr>
              <p:nvPr/>
            </p:nvSpPr>
            <p:spPr bwMode="auto">
              <a:xfrm>
                <a:off x="1409" y="2668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077" name="Rectangle 517"/>
              <p:cNvSpPr>
                <a:spLocks noChangeArrowheads="1"/>
              </p:cNvSpPr>
              <p:nvPr/>
            </p:nvSpPr>
            <p:spPr bwMode="auto">
              <a:xfrm>
                <a:off x="1846" y="2668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990033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079" name="Rectangle 519"/>
              <p:cNvSpPr>
                <a:spLocks noChangeArrowheads="1"/>
              </p:cNvSpPr>
              <p:nvPr/>
            </p:nvSpPr>
            <p:spPr bwMode="auto">
              <a:xfrm>
                <a:off x="2283" y="2668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080" name="Rectangle 520"/>
              <p:cNvSpPr>
                <a:spLocks noChangeArrowheads="1"/>
              </p:cNvSpPr>
              <p:nvPr/>
            </p:nvSpPr>
            <p:spPr bwMode="auto">
              <a:xfrm>
                <a:off x="2358" y="2594"/>
                <a:ext cx="234" cy="85"/>
              </a:xfrm>
              <a:prstGeom prst="rect">
                <a:avLst/>
              </a:prstGeom>
              <a:solidFill>
                <a:srgbClr val="DBE5F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81" name="Rectangle 521"/>
              <p:cNvSpPr>
                <a:spLocks noChangeArrowheads="1"/>
              </p:cNvSpPr>
              <p:nvPr/>
            </p:nvSpPr>
            <p:spPr bwMode="auto">
              <a:xfrm>
                <a:off x="2358" y="2679"/>
                <a:ext cx="53" cy="331"/>
              </a:xfrm>
              <a:prstGeom prst="rect">
                <a:avLst/>
              </a:prstGeom>
              <a:solidFill>
                <a:srgbClr val="DBE5F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82" name="Rectangle 522"/>
              <p:cNvSpPr>
                <a:spLocks noChangeArrowheads="1"/>
              </p:cNvSpPr>
              <p:nvPr/>
            </p:nvSpPr>
            <p:spPr bwMode="auto">
              <a:xfrm>
                <a:off x="2539" y="2679"/>
                <a:ext cx="53" cy="331"/>
              </a:xfrm>
              <a:prstGeom prst="rect">
                <a:avLst/>
              </a:prstGeom>
              <a:solidFill>
                <a:srgbClr val="DBE5F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83" name="Rectangle 523"/>
              <p:cNvSpPr>
                <a:spLocks noChangeArrowheads="1"/>
              </p:cNvSpPr>
              <p:nvPr/>
            </p:nvSpPr>
            <p:spPr bwMode="auto">
              <a:xfrm>
                <a:off x="2411" y="2679"/>
                <a:ext cx="128" cy="331"/>
              </a:xfrm>
              <a:prstGeom prst="rect">
                <a:avLst/>
              </a:prstGeom>
              <a:solidFill>
                <a:srgbClr val="DBE5F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84" name="Rectangle 524"/>
              <p:cNvSpPr>
                <a:spLocks noChangeArrowheads="1"/>
              </p:cNvSpPr>
              <p:nvPr/>
            </p:nvSpPr>
            <p:spPr bwMode="auto">
              <a:xfrm>
                <a:off x="2422" y="2668"/>
                <a:ext cx="181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</a:t>
                </a:r>
                <a:endParaRPr kumimoji="0" lang="ru-RU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085" name="Rectangle 525"/>
              <p:cNvSpPr>
                <a:spLocks noChangeArrowheads="1"/>
              </p:cNvSpPr>
              <p:nvPr/>
            </p:nvSpPr>
            <p:spPr bwMode="auto">
              <a:xfrm>
                <a:off x="2517" y="2668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67086" name="Picture 526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047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87" name="Picture 527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089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88" name="Picture 528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132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89" name="Picture 529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175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0" name="Picture 530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217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1" name="Picture 531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260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2" name="Picture 532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1303" y="2594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3" name="Picture 533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335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4" name="Picture 534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377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5" name="Picture 535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420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6" name="Picture 536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1462" y="2594"/>
                <a:ext cx="2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7" name="Picture 537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484" y="2594"/>
                <a:ext cx="1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8" name="Picture 538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494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9" name="Picture 539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1537" y="2594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0" name="Picture 540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569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1" name="Picture 541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612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2" name="Picture 542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654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3" name="Picture 543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697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4" name="Picture 544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740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5" name="Picture 545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1782" y="2594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6" name="Picture 546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814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7" name="Picture 547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857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8" name="Picture 548"/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1899" y="2594"/>
                <a:ext cx="2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9" name="Picture 549"/>
              <p:cNvPicPr>
                <a:picLocks noChangeAspect="1" noChangeArrowheads="1"/>
              </p:cNvPicPr>
              <p:nvPr/>
            </p:nvPicPr>
            <p:blipFill>
              <a:blip r:embed="rId13"/>
              <a:srcRect/>
              <a:stretch>
                <a:fillRect/>
              </a:stretch>
            </p:blipFill>
            <p:spPr bwMode="auto">
              <a:xfrm>
                <a:off x="1921" y="2594"/>
                <a:ext cx="1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10" name="Picture 550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1921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11" name="Picture 551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1963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12" name="Picture 552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2006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13" name="Picture 553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2049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14" name="Picture 554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2091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15" name="Picture 555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2134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67117" name="Picture 557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2176" y="2594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18" name="Picture 558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208" y="2594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19" name="Picture 559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251" y="2594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20" name="Picture 560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294" y="2594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21" name="Picture 561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2336" y="2594"/>
              <a:ext cx="2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7123" name="Rectangle 563"/>
            <p:cNvSpPr>
              <a:spLocks noChangeArrowheads="1"/>
            </p:cNvSpPr>
            <p:nvPr/>
          </p:nvSpPr>
          <p:spPr bwMode="auto">
            <a:xfrm>
              <a:off x="2592" y="2594"/>
              <a:ext cx="1" cy="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24" name="Rectangle 564"/>
            <p:cNvSpPr>
              <a:spLocks noChangeArrowheads="1"/>
            </p:cNvSpPr>
            <p:nvPr/>
          </p:nvSpPr>
          <p:spPr bwMode="auto">
            <a:xfrm>
              <a:off x="2592" y="2594"/>
              <a:ext cx="1" cy="41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26" name="Rectangle 566"/>
            <p:cNvSpPr>
              <a:spLocks noChangeArrowheads="1"/>
            </p:cNvSpPr>
            <p:nvPr/>
          </p:nvSpPr>
          <p:spPr bwMode="auto">
            <a:xfrm>
              <a:off x="1409" y="3084"/>
              <a:ext cx="139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>
                  <a:ln>
                    <a:noFill/>
                  </a:ln>
                  <a:solidFill>
                    <a:srgbClr val="0066FF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128" name="Rectangle 568"/>
            <p:cNvSpPr>
              <a:spLocks noChangeArrowheads="1"/>
            </p:cNvSpPr>
            <p:nvPr/>
          </p:nvSpPr>
          <p:spPr bwMode="auto">
            <a:xfrm>
              <a:off x="1846" y="3084"/>
              <a:ext cx="139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>
                  <a:ln>
                    <a:noFill/>
                  </a:ln>
                  <a:solidFill>
                    <a:srgbClr val="990033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130" name="Rectangle 570"/>
            <p:cNvSpPr>
              <a:spLocks noChangeArrowheads="1"/>
            </p:cNvSpPr>
            <p:nvPr/>
          </p:nvSpPr>
          <p:spPr bwMode="auto">
            <a:xfrm>
              <a:off x="2283" y="3084"/>
              <a:ext cx="139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>
                  <a:ln>
                    <a:noFill/>
                  </a:ln>
                  <a:solidFill>
                    <a:srgbClr val="008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131" name="Rectangle 571"/>
            <p:cNvSpPr>
              <a:spLocks noChangeArrowheads="1"/>
            </p:cNvSpPr>
            <p:nvPr/>
          </p:nvSpPr>
          <p:spPr bwMode="auto">
            <a:xfrm>
              <a:off x="2358" y="3010"/>
              <a:ext cx="234" cy="85"/>
            </a:xfrm>
            <a:prstGeom prst="rect">
              <a:avLst/>
            </a:prstGeom>
            <a:solidFill>
              <a:srgbClr val="F2F2F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32" name="Rectangle 572"/>
            <p:cNvSpPr>
              <a:spLocks noChangeArrowheads="1"/>
            </p:cNvSpPr>
            <p:nvPr/>
          </p:nvSpPr>
          <p:spPr bwMode="auto">
            <a:xfrm>
              <a:off x="2358" y="3095"/>
              <a:ext cx="53" cy="330"/>
            </a:xfrm>
            <a:prstGeom prst="rect">
              <a:avLst/>
            </a:prstGeom>
            <a:solidFill>
              <a:srgbClr val="F2F2F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33" name="Rectangle 573"/>
            <p:cNvSpPr>
              <a:spLocks noChangeArrowheads="1"/>
            </p:cNvSpPr>
            <p:nvPr/>
          </p:nvSpPr>
          <p:spPr bwMode="auto">
            <a:xfrm>
              <a:off x="2539" y="3095"/>
              <a:ext cx="53" cy="330"/>
            </a:xfrm>
            <a:prstGeom prst="rect">
              <a:avLst/>
            </a:prstGeom>
            <a:solidFill>
              <a:srgbClr val="F2F2F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34" name="Rectangle 574"/>
            <p:cNvSpPr>
              <a:spLocks noChangeArrowheads="1"/>
            </p:cNvSpPr>
            <p:nvPr/>
          </p:nvSpPr>
          <p:spPr bwMode="auto">
            <a:xfrm>
              <a:off x="2411" y="3095"/>
              <a:ext cx="128" cy="330"/>
            </a:xfrm>
            <a:prstGeom prst="rect">
              <a:avLst/>
            </a:prstGeom>
            <a:solidFill>
              <a:srgbClr val="F2F2F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35" name="Rectangle 575"/>
            <p:cNvSpPr>
              <a:spLocks noChangeArrowheads="1"/>
            </p:cNvSpPr>
            <p:nvPr/>
          </p:nvSpPr>
          <p:spPr bwMode="auto">
            <a:xfrm>
              <a:off x="2422" y="3084"/>
              <a:ext cx="181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136" name="Rectangle 576"/>
            <p:cNvSpPr>
              <a:spLocks noChangeArrowheads="1"/>
            </p:cNvSpPr>
            <p:nvPr/>
          </p:nvSpPr>
          <p:spPr bwMode="auto">
            <a:xfrm>
              <a:off x="2517" y="3084"/>
              <a:ext cx="139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67137" name="Picture 577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047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38" name="Picture 578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089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39" name="Picture 579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132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0" name="Picture 580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175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1" name="Picture 58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217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2" name="Picture 58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260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3" name="Picture 583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303" y="301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4" name="Picture 584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335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5" name="Picture 58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377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6" name="Picture 58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420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7" name="Picture 587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462" y="3010"/>
              <a:ext cx="2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8" name="Picture 588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484" y="3010"/>
              <a:ext cx="10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9" name="Picture 589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494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0" name="Picture 590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537" y="301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1" name="Picture 591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569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2" name="Picture 592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612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3" name="Picture 593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654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4" name="Picture 594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697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5" name="Picture 595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740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6" name="Picture 596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782" y="301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7" name="Picture 597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814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8" name="Picture 598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857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9" name="Picture 599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899" y="3010"/>
              <a:ext cx="2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0" name="Picture 600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1921" y="3010"/>
              <a:ext cx="1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1" name="Picture 601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921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2" name="Picture 602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963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3" name="Picture 603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006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4" name="Picture 604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049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5" name="Picture 605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091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6" name="Picture 606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134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7" name="Picture 607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2176" y="301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8" name="Picture 608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208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9" name="Picture 609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251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70" name="Picture 610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294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71" name="Picture 611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2336" y="3010"/>
              <a:ext cx="2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7172" name="Rectangle 612"/>
            <p:cNvSpPr>
              <a:spLocks noChangeArrowheads="1"/>
            </p:cNvSpPr>
            <p:nvPr/>
          </p:nvSpPr>
          <p:spPr bwMode="auto">
            <a:xfrm>
              <a:off x="2358" y="3010"/>
              <a:ext cx="234" cy="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73" name="Rectangle 613"/>
            <p:cNvSpPr>
              <a:spLocks noChangeArrowheads="1"/>
            </p:cNvSpPr>
            <p:nvPr/>
          </p:nvSpPr>
          <p:spPr bwMode="auto">
            <a:xfrm>
              <a:off x="2592" y="3010"/>
              <a:ext cx="1" cy="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74" name="Rectangle 614"/>
            <p:cNvSpPr>
              <a:spLocks noChangeArrowheads="1"/>
            </p:cNvSpPr>
            <p:nvPr/>
          </p:nvSpPr>
          <p:spPr bwMode="auto">
            <a:xfrm>
              <a:off x="2592" y="3010"/>
              <a:ext cx="1" cy="41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76" name="Rectangle 616"/>
            <p:cNvSpPr>
              <a:spLocks noChangeArrowheads="1"/>
            </p:cNvSpPr>
            <p:nvPr/>
          </p:nvSpPr>
          <p:spPr bwMode="auto">
            <a:xfrm>
              <a:off x="1409" y="3510"/>
              <a:ext cx="139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>
                  <a:ln>
                    <a:noFill/>
                  </a:ln>
                  <a:solidFill>
                    <a:srgbClr val="0066FF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178" name="Rectangle 618"/>
            <p:cNvSpPr>
              <a:spLocks noChangeArrowheads="1"/>
            </p:cNvSpPr>
            <p:nvPr/>
          </p:nvSpPr>
          <p:spPr bwMode="auto">
            <a:xfrm>
              <a:off x="1846" y="3510"/>
              <a:ext cx="139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>
                  <a:ln>
                    <a:noFill/>
                  </a:ln>
                  <a:solidFill>
                    <a:srgbClr val="990033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180" name="Rectangle 620"/>
            <p:cNvSpPr>
              <a:spLocks noChangeArrowheads="1"/>
            </p:cNvSpPr>
            <p:nvPr/>
          </p:nvSpPr>
          <p:spPr bwMode="auto">
            <a:xfrm>
              <a:off x="2283" y="3510"/>
              <a:ext cx="139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>
                  <a:ln>
                    <a:noFill/>
                  </a:ln>
                  <a:solidFill>
                    <a:srgbClr val="008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181" name="Rectangle 621"/>
            <p:cNvSpPr>
              <a:spLocks noChangeArrowheads="1"/>
            </p:cNvSpPr>
            <p:nvPr/>
          </p:nvSpPr>
          <p:spPr bwMode="auto">
            <a:xfrm>
              <a:off x="2358" y="3425"/>
              <a:ext cx="234" cy="85"/>
            </a:xfrm>
            <a:prstGeom prst="rect">
              <a:avLst/>
            </a:prstGeom>
            <a:solidFill>
              <a:srgbClr val="BFBFB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82" name="Rectangle 622"/>
            <p:cNvSpPr>
              <a:spLocks noChangeArrowheads="1"/>
            </p:cNvSpPr>
            <p:nvPr/>
          </p:nvSpPr>
          <p:spPr bwMode="auto">
            <a:xfrm>
              <a:off x="2358" y="3510"/>
              <a:ext cx="53" cy="330"/>
            </a:xfrm>
            <a:prstGeom prst="rect">
              <a:avLst/>
            </a:prstGeom>
            <a:solidFill>
              <a:srgbClr val="BFBFB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83" name="Rectangle 623"/>
            <p:cNvSpPr>
              <a:spLocks noChangeArrowheads="1"/>
            </p:cNvSpPr>
            <p:nvPr/>
          </p:nvSpPr>
          <p:spPr bwMode="auto">
            <a:xfrm>
              <a:off x="2539" y="3510"/>
              <a:ext cx="53" cy="330"/>
            </a:xfrm>
            <a:prstGeom prst="rect">
              <a:avLst/>
            </a:prstGeom>
            <a:solidFill>
              <a:srgbClr val="BFBFB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84" name="Rectangle 624"/>
            <p:cNvSpPr>
              <a:spLocks noChangeArrowheads="1"/>
            </p:cNvSpPr>
            <p:nvPr/>
          </p:nvSpPr>
          <p:spPr bwMode="auto">
            <a:xfrm>
              <a:off x="2411" y="3510"/>
              <a:ext cx="128" cy="330"/>
            </a:xfrm>
            <a:prstGeom prst="rect">
              <a:avLst/>
            </a:prstGeom>
            <a:solidFill>
              <a:srgbClr val="BFBFB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85" name="Rectangle 625"/>
            <p:cNvSpPr>
              <a:spLocks noChangeArrowheads="1"/>
            </p:cNvSpPr>
            <p:nvPr/>
          </p:nvSpPr>
          <p:spPr bwMode="auto">
            <a:xfrm>
              <a:off x="2380" y="3544"/>
              <a:ext cx="190" cy="3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186" name="Rectangle 626"/>
            <p:cNvSpPr>
              <a:spLocks noChangeArrowheads="1"/>
            </p:cNvSpPr>
            <p:nvPr/>
          </p:nvSpPr>
          <p:spPr bwMode="auto">
            <a:xfrm>
              <a:off x="2517" y="3510"/>
              <a:ext cx="139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67187" name="Picture 627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047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88" name="Picture 628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089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89" name="Picture 629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132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0" name="Picture 630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175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1" name="Picture 63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217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2" name="Picture 63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260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3" name="Picture 633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303" y="3425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4" name="Picture 634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335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5" name="Picture 63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377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6" name="Picture 63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420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7" name="Picture 637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462" y="3425"/>
              <a:ext cx="2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8" name="Picture 638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484" y="3425"/>
              <a:ext cx="10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9" name="Picture 639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494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0" name="Picture 640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537" y="3425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1" name="Picture 641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569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2" name="Picture 642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612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3" name="Picture 643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654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4" name="Picture 644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697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5" name="Picture 645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740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6" name="Picture 646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782" y="3425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7" name="Picture 647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814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8" name="Picture 648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857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9" name="Picture 649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899" y="3425"/>
              <a:ext cx="2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0" name="Picture 650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1921" y="3425"/>
              <a:ext cx="1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1" name="Picture 651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921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2" name="Picture 652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963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3" name="Picture 653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006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4" name="Picture 654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049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5" name="Picture 655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091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6" name="Picture 656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134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7" name="Picture 657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2176" y="3425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8" name="Picture 658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208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9" name="Picture 659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251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20" name="Picture 660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294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21" name="Picture 661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2336" y="3425"/>
              <a:ext cx="2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7222" name="Rectangle 662"/>
            <p:cNvSpPr>
              <a:spLocks noChangeArrowheads="1"/>
            </p:cNvSpPr>
            <p:nvPr/>
          </p:nvSpPr>
          <p:spPr bwMode="auto">
            <a:xfrm>
              <a:off x="2358" y="3425"/>
              <a:ext cx="234" cy="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223" name="Rectangle 663"/>
            <p:cNvSpPr>
              <a:spLocks noChangeArrowheads="1"/>
            </p:cNvSpPr>
            <p:nvPr/>
          </p:nvSpPr>
          <p:spPr bwMode="auto">
            <a:xfrm>
              <a:off x="2592" y="3425"/>
              <a:ext cx="1" cy="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67224" name="Picture 664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1047" y="384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25" name="Picture 665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1089" y="384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26" name="Picture 666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1121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27" name="Picture 667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1164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28" name="Picture 668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1207" y="384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29" name="Picture 669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1249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0" name="Picture 670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1292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1" name="Picture 671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1335" y="384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2" name="Picture 672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1367" y="384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3" name="Picture 673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1409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4" name="Picture 674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1452" y="384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5" name="Picture 675"/>
            <p:cNvPicPr>
              <a:picLocks noChangeAspect="1" noChangeArrowheads="1"/>
            </p:cNvPicPr>
            <p:nvPr/>
          </p:nvPicPr>
          <p:blipFill>
            <a:blip r:embed="rId20"/>
            <a:srcRect/>
            <a:stretch>
              <a:fillRect/>
            </a:stretch>
          </p:blipFill>
          <p:spPr bwMode="auto">
            <a:xfrm>
              <a:off x="1484" y="3840"/>
              <a:ext cx="1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6" name="Picture 676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1484" y="384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7" name="Picture 677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1526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8" name="Picture 678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1569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9" name="Picture 679"/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1612" y="384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0" name="Picture 680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1644" y="384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1" name="Picture 681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1686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2" name="Picture 682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1729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3" name="Picture 683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1772" y="384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4" name="Picture 684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1814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5" name="Picture 685"/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1857" y="384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6" name="Picture 686"/>
            <p:cNvPicPr>
              <a:picLocks noChangeAspect="1" noChangeArrowheads="1"/>
            </p:cNvPicPr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1889" y="384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7" name="Picture 687"/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1910" y="3840"/>
              <a:ext cx="11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8" name="Picture 688"/>
            <p:cNvPicPr>
              <a:picLocks noChangeAspect="1" noChangeArrowheads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1921" y="384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9" name="Picture 689"/>
            <p:cNvPicPr>
              <a:picLocks noChangeAspect="1" noChangeArrowheads="1"/>
            </p:cNvPicPr>
            <p:nvPr/>
          </p:nvPicPr>
          <p:blipFill>
            <a:blip r:embed="rId26" cstate="print"/>
            <a:srcRect/>
            <a:stretch>
              <a:fillRect/>
            </a:stretch>
          </p:blipFill>
          <p:spPr bwMode="auto">
            <a:xfrm>
              <a:off x="1963" y="384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50" name="Picture 690"/>
            <p:cNvPicPr>
              <a:picLocks noChangeAspect="1" noChangeArrowheads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1995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51" name="Picture 691"/>
            <p:cNvPicPr>
              <a:picLocks noChangeAspect="1" noChangeArrowheads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2038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52" name="Picture 692"/>
            <p:cNvPicPr>
              <a:picLocks noChangeAspect="1" noChangeArrowheads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2081" y="384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53" name="Picture 693"/>
            <p:cNvPicPr>
              <a:picLocks noChangeAspect="1" noChangeArrowheads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2123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54" name="Picture 694"/>
            <p:cNvPicPr>
              <a:picLocks noChangeAspect="1" noChangeArrowheads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2166" y="384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55" name="Picture 695"/>
            <p:cNvPicPr>
              <a:picLocks noChangeAspect="1" noChangeArrowheads="1"/>
            </p:cNvPicPr>
            <p:nvPr/>
          </p:nvPicPr>
          <p:blipFill>
            <a:blip r:embed="rId26" cstate="print"/>
            <a:srcRect/>
            <a:stretch>
              <a:fillRect/>
            </a:stretch>
          </p:blipFill>
          <p:spPr bwMode="auto">
            <a:xfrm>
              <a:off x="2208" y="384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56" name="Picture 696"/>
            <p:cNvPicPr>
              <a:picLocks noChangeAspect="1" noChangeArrowheads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2240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57" name="Picture 697"/>
            <p:cNvPicPr>
              <a:picLocks noChangeAspect="1" noChangeArrowheads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2283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58" name="Picture 698"/>
            <p:cNvPicPr>
              <a:picLocks noChangeAspect="1" noChangeArrowheads="1"/>
            </p:cNvPicPr>
            <p:nvPr/>
          </p:nvPicPr>
          <p:blipFill>
            <a:blip r:embed="rId27" cstate="print"/>
            <a:srcRect/>
            <a:stretch>
              <a:fillRect/>
            </a:stretch>
          </p:blipFill>
          <p:spPr bwMode="auto">
            <a:xfrm>
              <a:off x="2326" y="384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7259" name="Rectangle 699"/>
            <p:cNvSpPr>
              <a:spLocks noChangeArrowheads="1"/>
            </p:cNvSpPr>
            <p:nvPr/>
          </p:nvSpPr>
          <p:spPr bwMode="auto">
            <a:xfrm>
              <a:off x="2347" y="3840"/>
              <a:ext cx="245" cy="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260" name="Rectangle 700"/>
            <p:cNvSpPr>
              <a:spLocks noChangeArrowheads="1"/>
            </p:cNvSpPr>
            <p:nvPr/>
          </p:nvSpPr>
          <p:spPr bwMode="auto">
            <a:xfrm>
              <a:off x="2592" y="3425"/>
              <a:ext cx="1" cy="41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261" name="Rectangle 701"/>
            <p:cNvSpPr>
              <a:spLocks noChangeArrowheads="1"/>
            </p:cNvSpPr>
            <p:nvPr/>
          </p:nvSpPr>
          <p:spPr bwMode="auto">
            <a:xfrm>
              <a:off x="2592" y="3840"/>
              <a:ext cx="1" cy="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262" name="Rectangle 702"/>
            <p:cNvSpPr>
              <a:spLocks noChangeArrowheads="1"/>
            </p:cNvSpPr>
            <p:nvPr/>
          </p:nvSpPr>
          <p:spPr bwMode="auto">
            <a:xfrm>
              <a:off x="2592" y="3840"/>
              <a:ext cx="1" cy="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263" name="Rectangle 703"/>
            <p:cNvSpPr>
              <a:spLocks noChangeArrowheads="1"/>
            </p:cNvSpPr>
            <p:nvPr/>
          </p:nvSpPr>
          <p:spPr bwMode="auto">
            <a:xfrm>
              <a:off x="898" y="3830"/>
              <a:ext cx="11" cy="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735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7658574" y="6224809"/>
            <a:ext cx="1135516" cy="321475"/>
          </a:xfrm>
          <a:prstGeom prst="rect">
            <a:avLst/>
          </a:prstGeom>
          <a:noFill/>
        </p:spPr>
      </p:pic>
      <p:pic>
        <p:nvPicPr>
          <p:cNvPr id="736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7398330" y="6589576"/>
            <a:ext cx="1638795" cy="209049"/>
          </a:xfrm>
          <a:prstGeom prst="rect">
            <a:avLst/>
          </a:prstGeom>
          <a:noFill/>
        </p:spPr>
      </p:pic>
      <p:sp>
        <p:nvSpPr>
          <p:cNvPr id="743" name="TextBox 742"/>
          <p:cNvSpPr txBox="1"/>
          <p:nvPr/>
        </p:nvSpPr>
        <p:spPr>
          <a:xfrm>
            <a:off x="678426" y="1219200"/>
            <a:ext cx="69987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latin typeface="Arial" pitchFamily="34" charset="0"/>
                <a:cs typeface="Arial" pitchFamily="34" charset="0"/>
              </a:rPr>
              <a:t>Ученики обобщают, используют информацию на основе своих исследований и моделирования сложных задач. Используют знания в нестандартном контексте. Продвинутое математическое мышление…</a:t>
            </a:r>
          </a:p>
        </p:txBody>
      </p:sp>
      <p:sp>
        <p:nvSpPr>
          <p:cNvPr id="744" name="TextBox 743"/>
          <p:cNvSpPr txBox="1"/>
          <p:nvPr/>
        </p:nvSpPr>
        <p:spPr>
          <a:xfrm>
            <a:off x="663677" y="2057400"/>
            <a:ext cx="7064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latin typeface="Arial" pitchFamily="34" charset="0"/>
                <a:cs typeface="Arial" pitchFamily="34" charset="0"/>
              </a:rPr>
              <a:t>Применяют математические концепции и проводят операции для решения незнакомых задач. Объясняют ход решения. Выбирают, сравнивают, оценивают, аргументируют стратегию решения…</a:t>
            </a:r>
          </a:p>
        </p:txBody>
      </p:sp>
      <p:sp>
        <p:nvSpPr>
          <p:cNvPr id="747" name="Rectangle 470"/>
          <p:cNvSpPr>
            <a:spLocks noChangeArrowheads="1"/>
          </p:cNvSpPr>
          <p:nvPr/>
        </p:nvSpPr>
        <p:spPr bwMode="auto">
          <a:xfrm>
            <a:off x="624311" y="2927350"/>
            <a:ext cx="7059189" cy="793750"/>
          </a:xfrm>
          <a:prstGeom prst="rect">
            <a:avLst/>
          </a:prstGeom>
          <a:solidFill>
            <a:srgbClr val="B8CCE4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48" name="Rectangle 520"/>
          <p:cNvSpPr>
            <a:spLocks noChangeArrowheads="1"/>
          </p:cNvSpPr>
          <p:nvPr/>
        </p:nvSpPr>
        <p:spPr bwMode="auto">
          <a:xfrm>
            <a:off x="609601" y="3733800"/>
            <a:ext cx="7067550" cy="757238"/>
          </a:xfrm>
          <a:prstGeom prst="rect">
            <a:avLst/>
          </a:prstGeom>
          <a:solidFill>
            <a:srgbClr val="DBE5F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ru-RU" sz="1600" dirty="0">
                <a:latin typeface="Arial" pitchFamily="34" charset="0"/>
                <a:cs typeface="Arial" pitchFamily="34" charset="0"/>
              </a:rPr>
              <a:t>Могут следовать подробному алгоритму решений, кратко аргументируя свои действия. Простейшие интерпретации результатов и базовые рассуждения…</a:t>
            </a:r>
          </a:p>
        </p:txBody>
      </p:sp>
      <p:sp>
        <p:nvSpPr>
          <p:cNvPr id="749" name="Rectangle 571"/>
          <p:cNvSpPr>
            <a:spLocks noChangeArrowheads="1"/>
          </p:cNvSpPr>
          <p:nvPr/>
        </p:nvSpPr>
        <p:spPr bwMode="auto">
          <a:xfrm>
            <a:off x="634181" y="4533901"/>
            <a:ext cx="7042969" cy="723899"/>
          </a:xfrm>
          <a:prstGeom prst="rect">
            <a:avLst/>
          </a:prstGeom>
          <a:solidFill>
            <a:srgbClr val="F2F2F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ru-RU" sz="1600" dirty="0">
                <a:latin typeface="Arial" pitchFamily="34" charset="0"/>
                <a:cs typeface="Arial" pitchFamily="34" charset="0"/>
              </a:rPr>
              <a:t>Решают задачи, в которых требуется прямое умозаключение на основе применения простейших алгоритмов, формул, действий, правил…</a:t>
            </a:r>
          </a:p>
        </p:txBody>
      </p:sp>
      <p:sp>
        <p:nvSpPr>
          <p:cNvPr id="750" name="Rectangle 622"/>
          <p:cNvSpPr>
            <a:spLocks noChangeArrowheads="1"/>
          </p:cNvSpPr>
          <p:nvPr/>
        </p:nvSpPr>
        <p:spPr bwMode="auto">
          <a:xfrm>
            <a:off x="647019" y="5289551"/>
            <a:ext cx="7036481" cy="781050"/>
          </a:xfrm>
          <a:prstGeom prst="rect">
            <a:avLst/>
          </a:prstGeom>
          <a:solidFill>
            <a:srgbClr val="BFBFB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ru-RU" sz="1600" dirty="0">
                <a:latin typeface="Arial" pitchFamily="34" charset="0"/>
                <a:cs typeface="Arial" pitchFamily="34" charset="0"/>
              </a:rPr>
              <a:t>Справляются с простейшими действиями, если задача имеет явно заданную ситуацию и дан пошаговый алгоритм решения…</a:t>
            </a:r>
          </a:p>
        </p:txBody>
      </p:sp>
      <p:sp>
        <p:nvSpPr>
          <p:cNvPr id="309" name="TextBox 308"/>
          <p:cNvSpPr txBox="1"/>
          <p:nvPr/>
        </p:nvSpPr>
        <p:spPr>
          <a:xfrm>
            <a:off x="631722" y="2910348"/>
            <a:ext cx="7064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latin typeface="Arial" pitchFamily="34" charset="0"/>
                <a:cs typeface="Arial" pitchFamily="34" charset="0"/>
              </a:rPr>
              <a:t>Ученики выбирают и объединяют информацию, проводят анализ практических задач. Используют ограниченный диапазон умений и могут рассуждать в прямом контексте, аргументируют действия…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journal-applied-mathematics-and-statistic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777240"/>
            <a:ext cx="9144000" cy="5303520"/>
          </a:xfrm>
          <a:prstGeom prst="rect">
            <a:avLst/>
          </a:prstGeom>
        </p:spPr>
      </p:pic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lnSpc>
                <a:spcPts val="3300"/>
              </a:lnSpc>
              <a:buNone/>
            </a:pPr>
            <a: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Наивысший уровень </a:t>
            </a:r>
            <a:b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математической грамотности</a:t>
            </a:r>
          </a:p>
        </p:txBody>
      </p:sp>
      <p:graphicFrame>
        <p:nvGraphicFramePr>
          <p:cNvPr id="20" name="Схема 19"/>
          <p:cNvGraphicFramePr/>
          <p:nvPr/>
        </p:nvGraphicFramePr>
        <p:xfrm>
          <a:off x="152400" y="1219200"/>
          <a:ext cx="8851900" cy="5473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2" name="Группа 10"/>
          <p:cNvGrpSpPr/>
          <p:nvPr/>
        </p:nvGrpSpPr>
        <p:grpSpPr>
          <a:xfrm>
            <a:off x="6858000" y="1092201"/>
            <a:ext cx="2286000" cy="2214339"/>
            <a:chOff x="12517030" y="919613"/>
            <a:chExt cx="1749879" cy="1749879"/>
          </a:xfrm>
        </p:grpSpPr>
        <p:pic>
          <p:nvPicPr>
            <p:cNvPr id="12" name="Рисунок 11" descr="seal_circle_red2.pn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517030" y="919613"/>
              <a:ext cx="1749879" cy="1749879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12775966" y="1334683"/>
              <a:ext cx="1281395" cy="7539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8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6-й </a:t>
              </a:r>
              <a:br>
                <a:rPr lang="ru-RU" sz="28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ru-RU" sz="28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уровень</a:t>
              </a:r>
            </a:p>
          </p:txBody>
        </p:sp>
      </p:grpSp>
      <p:pic>
        <p:nvPicPr>
          <p:cNvPr id="21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53410" y="225056"/>
            <a:ext cx="1135516" cy="321475"/>
          </a:xfrm>
          <a:prstGeom prst="rect">
            <a:avLst/>
          </a:prstGeom>
          <a:noFill/>
        </p:spPr>
      </p:pic>
      <p:pic>
        <p:nvPicPr>
          <p:cNvPr id="22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212674" y="6320771"/>
            <a:ext cx="1638795" cy="209049"/>
          </a:xfrm>
          <a:prstGeom prst="rect">
            <a:avLst/>
          </a:prstGeom>
          <a:noFill/>
        </p:spPr>
      </p:pic>
      <p:pic>
        <p:nvPicPr>
          <p:cNvPr id="14" name="Рисунок 13" descr="—Pngtree—technology earth dot line triangle_4026097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68084" y="5061860"/>
            <a:ext cx="1426029" cy="1426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0922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Содержимое 3" descr="Glob.jpg"/>
          <p:cNvPicPr>
            <a:picLocks noChangeAspect="1"/>
          </p:cNvPicPr>
          <p:nvPr/>
        </p:nvPicPr>
        <p:blipFill>
          <a:blip r:embed="rId2" cstate="print">
            <a:lum bright="2000" contrast="4000"/>
          </a:blip>
          <a:srcRect r="3380" b="3753"/>
          <a:stretch>
            <a:fillRect/>
          </a:stretch>
        </p:blipFill>
        <p:spPr>
          <a:xfrm>
            <a:off x="465766" y="3490474"/>
            <a:ext cx="4416818" cy="3016652"/>
          </a:xfrm>
          <a:prstGeom prst="rect">
            <a:avLst/>
          </a:prstGeom>
        </p:spPr>
      </p:pic>
      <p:pic>
        <p:nvPicPr>
          <p:cNvPr id="4" name="Содержимое 3" descr="Blue-White-full-width-background-02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rot="10800000">
            <a:off x="0" y="14573"/>
            <a:ext cx="9144000" cy="2804422"/>
          </a:xfrm>
        </p:spPr>
      </p:pic>
      <p:pic>
        <p:nvPicPr>
          <p:cNvPr id="7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0730" y="5110333"/>
            <a:ext cx="1135516" cy="321475"/>
          </a:xfrm>
          <a:prstGeom prst="rect">
            <a:avLst/>
          </a:prstGeom>
          <a:noFill/>
        </p:spPr>
      </p:pic>
      <p:pic>
        <p:nvPicPr>
          <p:cNvPr id="8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3000" y="5486400"/>
            <a:ext cx="1638795" cy="209049"/>
          </a:xfrm>
          <a:prstGeom prst="rect">
            <a:avLst/>
          </a:prstGeom>
          <a:noFill/>
        </p:spPr>
      </p:pic>
      <p:pic>
        <p:nvPicPr>
          <p:cNvPr id="14" name="Рисунок 13" descr="Green-Leaves-Transparent-Background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3689497" y="652019"/>
            <a:ext cx="9144000" cy="2619375"/>
          </a:xfrm>
          <a:prstGeom prst="rect">
            <a:avLst/>
          </a:prstGeom>
        </p:spPr>
      </p:pic>
      <p:pic>
        <p:nvPicPr>
          <p:cNvPr id="10" name="Рисунок 9" descr="speech-bubble-vector-png-7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435865" y="279400"/>
            <a:ext cx="5194860" cy="4314756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 rot="21235585">
            <a:off x="3231305" y="1391666"/>
            <a:ext cx="534839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Естественно-</a:t>
            </a:r>
          </a:p>
          <a:p>
            <a:pPr algn="ctr"/>
            <a:r>
              <a:rPr lang="ru-RU" sz="3600" b="1" cap="none" spc="0" dirty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научная </a:t>
            </a:r>
            <a:br>
              <a:rPr lang="ru-RU" sz="3600" b="1" cap="none" spc="0" dirty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cap="none" spc="0" dirty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грамотность</a:t>
            </a:r>
          </a:p>
        </p:txBody>
      </p:sp>
      <p:pic>
        <p:nvPicPr>
          <p:cNvPr id="9" name="Содержимое 7" descr="img1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889990" y="2997642"/>
            <a:ext cx="2254010" cy="3951027"/>
          </a:xfrm>
          <a:prstGeom prst="rect">
            <a:avLst/>
          </a:prstGeom>
        </p:spPr>
      </p:pic>
      <p:pic>
        <p:nvPicPr>
          <p:cNvPr id="15" name="Рисунок 14" descr="14558PIC64tXSs991afYP_PIC2018.png"/>
          <p:cNvPicPr>
            <a:picLocks noChangeAspect="1"/>
          </p:cNvPicPr>
          <p:nvPr/>
        </p:nvPicPr>
        <p:blipFill>
          <a:blip r:embed="rId9" cstate="print"/>
          <a:srcRect l="25625" t="16410" r="21325" b="25771"/>
          <a:stretch>
            <a:fillRect/>
          </a:stretch>
        </p:blipFill>
        <p:spPr>
          <a:xfrm>
            <a:off x="6629400" y="4813002"/>
            <a:ext cx="1981200" cy="1901876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 descr="C:\Users\overmakova\Desktop\Презентации. Материал\Люди разных возрастов\Методика\aad483a052e96a129af85b90cafe9a8398c5d92f_original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rcRect l="2848"/>
          <a:stretch>
            <a:fillRect/>
          </a:stretch>
        </p:blipFill>
        <p:spPr bwMode="auto">
          <a:xfrm>
            <a:off x="5602770" y="3991208"/>
            <a:ext cx="3363430" cy="2161136"/>
          </a:xfrm>
          <a:prstGeom prst="rect">
            <a:avLst/>
          </a:prstGeom>
          <a:noFill/>
        </p:spPr>
      </p:pic>
      <p:pic>
        <p:nvPicPr>
          <p:cNvPr id="6" name="Рисунок 5" descr="nTEEaqgGc.png"/>
          <p:cNvPicPr>
            <a:picLocks noChangeAspect="1"/>
          </p:cNvPicPr>
          <p:nvPr/>
        </p:nvPicPr>
        <p:blipFill rotWithShape="1">
          <a:blip r:embed="rId3" cstate="print"/>
          <a:srcRect t="1" b="47299"/>
          <a:stretch/>
        </p:blipFill>
        <p:spPr>
          <a:xfrm>
            <a:off x="-469000" y="878752"/>
            <a:ext cx="8848725" cy="301086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03576" y="1616170"/>
            <a:ext cx="74994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Способность вдумчиво взаимодействовать </a:t>
            </a:r>
            <a:b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научными идеями, задачами, которые требуют наукообразного представления</a:t>
            </a:r>
          </a:p>
        </p:txBody>
      </p:sp>
      <p:pic>
        <p:nvPicPr>
          <p:cNvPr id="10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9800" y="6324600"/>
            <a:ext cx="1135516" cy="321475"/>
          </a:xfrm>
          <a:prstGeom prst="rect">
            <a:avLst/>
          </a:prstGeom>
          <a:noFill/>
        </p:spPr>
      </p:pic>
      <p:pic>
        <p:nvPicPr>
          <p:cNvPr id="11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51807" y="6365715"/>
            <a:ext cx="1638795" cy="209049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76200" y="381000"/>
            <a:ext cx="8585200" cy="646331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Естественно-научная</a:t>
            </a:r>
            <a: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 грамотность</a:t>
            </a:r>
          </a:p>
        </p:txBody>
      </p:sp>
      <p:pic>
        <p:nvPicPr>
          <p:cNvPr id="14" name="Рисунок 13" descr="KijoRq6rT.png"/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762000" y="3381375"/>
            <a:ext cx="5181602" cy="347662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990600" y="3657600"/>
            <a:ext cx="464820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Четыре группы умений</a:t>
            </a:r>
          </a:p>
          <a:p>
            <a:pPr algn="ctr">
              <a:spcAft>
                <a:spcPts val="0"/>
              </a:spcAft>
            </a:pPr>
            <a:endParaRPr lang="ru-RU" sz="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spcAft>
                <a:spcPts val="0"/>
              </a:spcAft>
            </a:pPr>
            <a:r>
              <a:rPr lang="ru-RU" b="1" dirty="0">
                <a:solidFill>
                  <a:srgbClr val="006F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Научно объяснять явления.</a:t>
            </a:r>
          </a:p>
          <a:p>
            <a:pPr marL="342900" indent="-342900" algn="ctr">
              <a:spcAft>
                <a:spcPts val="0"/>
              </a:spcAft>
            </a:pPr>
            <a:r>
              <a:rPr lang="ru-RU" b="1" dirty="0">
                <a:solidFill>
                  <a:srgbClr val="006F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Проводить научные исследования.</a:t>
            </a:r>
          </a:p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006F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Интерпретировать научные </a:t>
            </a:r>
            <a:br>
              <a:rPr lang="ru-RU" b="1" dirty="0">
                <a:solidFill>
                  <a:srgbClr val="006F9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006F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данные и доказательства. </a:t>
            </a:r>
          </a:p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006F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Обладать глубокими </a:t>
            </a:r>
            <a:br>
              <a:rPr lang="ru-RU" b="1" dirty="0">
                <a:solidFill>
                  <a:srgbClr val="006F9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006F9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предметными знаниями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8686800" cy="126188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3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Аспекты </a:t>
            </a:r>
            <a:r>
              <a:rPr lang="ru-RU" sz="38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естественно-научной</a:t>
            </a:r>
            <a:r>
              <a:rPr lang="ru-RU" sz="3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 грамотности</a:t>
            </a:r>
          </a:p>
        </p:txBody>
      </p:sp>
      <p:pic>
        <p:nvPicPr>
          <p:cNvPr id="7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4725" y="6381750"/>
            <a:ext cx="1135516" cy="321475"/>
          </a:xfrm>
          <a:prstGeom prst="rect">
            <a:avLst/>
          </a:prstGeom>
          <a:noFill/>
        </p:spPr>
      </p:pic>
      <p:pic>
        <p:nvPicPr>
          <p:cNvPr id="8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91175" y="6438900"/>
            <a:ext cx="1638795" cy="209049"/>
          </a:xfrm>
          <a:prstGeom prst="rect">
            <a:avLst/>
          </a:prstGeom>
          <a:noFill/>
        </p:spPr>
      </p:pic>
      <p:graphicFrame>
        <p:nvGraphicFramePr>
          <p:cNvPr id="10" name="Схема 9"/>
          <p:cNvGraphicFramePr/>
          <p:nvPr/>
        </p:nvGraphicFramePr>
        <p:xfrm>
          <a:off x="590549" y="1371601"/>
          <a:ext cx="7924801" cy="18954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1" name="Схема 10"/>
          <p:cNvGraphicFramePr/>
          <p:nvPr/>
        </p:nvGraphicFramePr>
        <p:xfrm>
          <a:off x="600076" y="3333750"/>
          <a:ext cx="7924800" cy="2924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13" name="Рисунок 12" descr="disc2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413591" y="5241851"/>
            <a:ext cx="2342202" cy="1658681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Green-Leaves-Transparent-Backgroun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467831" y="1063250"/>
            <a:ext cx="9144000" cy="2619375"/>
          </a:xfrm>
          <a:prstGeom prst="rect">
            <a:avLst/>
          </a:prstGeom>
        </p:spPr>
      </p:pic>
      <p:sp>
        <p:nvSpPr>
          <p:cNvPr id="10" name="Прямоугольная выноска 9"/>
          <p:cNvSpPr/>
          <p:nvPr/>
        </p:nvSpPr>
        <p:spPr>
          <a:xfrm>
            <a:off x="4305300" y="3667126"/>
            <a:ext cx="2590800" cy="876300"/>
          </a:xfrm>
          <a:prstGeom prst="wedgeRectCallout">
            <a:avLst>
              <a:gd name="adj1" fmla="val -77964"/>
              <a:gd name="adj2" fmla="val -160401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Качество окружающей среды</a:t>
            </a:r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1381125" y="5181601"/>
            <a:ext cx="2590800" cy="876300"/>
          </a:xfrm>
          <a:prstGeom prst="wedgeRectCallout">
            <a:avLst>
              <a:gd name="adj1" fmla="val 31964"/>
              <a:gd name="adj2" fmla="val -293011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Перспективы науки и техники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8686800" cy="126188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3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Аспекты </a:t>
            </a:r>
            <a:r>
              <a:rPr lang="ru-RU" sz="38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естественно-научной</a:t>
            </a:r>
            <a:r>
              <a:rPr lang="ru-RU" sz="3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 грамотности</a:t>
            </a: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5010150" y="2514601"/>
            <a:ext cx="2419350" cy="876300"/>
          </a:xfrm>
          <a:prstGeom prst="wedgeRectCallout">
            <a:avLst>
              <a:gd name="adj1" fmla="val -138509"/>
              <a:gd name="adj2" fmla="val -77793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Природные ресурсы</a:t>
            </a:r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4429126" y="1323975"/>
            <a:ext cx="2847974" cy="1000125"/>
          </a:xfrm>
          <a:prstGeom prst="wedgeRectCallout">
            <a:avLst>
              <a:gd name="adj1" fmla="val -78716"/>
              <a:gd name="adj2" fmla="val 15543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Здоровье и его нарушения</a:t>
            </a: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723900" y="3743326"/>
            <a:ext cx="2590800" cy="876300"/>
          </a:xfrm>
          <a:prstGeom prst="wedgeRectCallout">
            <a:avLst>
              <a:gd name="adj1" fmla="val 55125"/>
              <a:gd name="adj2" fmla="val -146271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Факторы риска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762000" y="1371600"/>
          <a:ext cx="3190876" cy="18954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Содержимое 3" descr="Glob.jpg"/>
          <p:cNvPicPr>
            <a:picLocks noChangeAspect="1"/>
          </p:cNvPicPr>
          <p:nvPr/>
        </p:nvPicPr>
        <p:blipFill>
          <a:blip r:embed="rId8" cstate="print">
            <a:lum bright="2000" contrast="4000"/>
          </a:blip>
          <a:srcRect r="3380" b="3753"/>
          <a:stretch>
            <a:fillRect/>
          </a:stretch>
        </p:blipFill>
        <p:spPr>
          <a:xfrm>
            <a:off x="4343400" y="4731067"/>
            <a:ext cx="3314700" cy="2126933"/>
          </a:xfrm>
          <a:prstGeom prst="rect">
            <a:avLst/>
          </a:prstGeom>
        </p:spPr>
      </p:pic>
      <p:pic>
        <p:nvPicPr>
          <p:cNvPr id="14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662455" y="6139033"/>
            <a:ext cx="1135516" cy="321475"/>
          </a:xfrm>
          <a:prstGeom prst="rect">
            <a:avLst/>
          </a:prstGeom>
          <a:noFill/>
        </p:spPr>
      </p:pic>
      <p:pic>
        <p:nvPicPr>
          <p:cNvPr id="15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324725" y="6515100"/>
            <a:ext cx="1638795" cy="209049"/>
          </a:xfrm>
          <a:prstGeom prst="rect">
            <a:avLst/>
          </a:prstGeom>
          <a:noFill/>
        </p:spPr>
      </p:pic>
      <p:pic>
        <p:nvPicPr>
          <p:cNvPr id="17" name="Рисунок 16" descr="—Pngtree—technology earth dot line triangle_4025784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317855" y="611724"/>
            <a:ext cx="1315844" cy="1315844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190500" y="76200"/>
            <a:ext cx="8496300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ПРИМЕР 8. Контекст: здоровье </a:t>
            </a:r>
            <a:br>
              <a:rPr lang="ru-RU" sz="32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</a:br>
            <a:r>
              <a:rPr lang="ru-RU" sz="32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и его нарушение</a:t>
            </a:r>
          </a:p>
        </p:txBody>
      </p:sp>
      <p:pic>
        <p:nvPicPr>
          <p:cNvPr id="6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6400800"/>
            <a:ext cx="1135516" cy="321475"/>
          </a:xfrm>
          <a:prstGeom prst="rect">
            <a:avLst/>
          </a:prstGeom>
          <a:noFill/>
        </p:spPr>
      </p:pic>
      <p:pic>
        <p:nvPicPr>
          <p:cNvPr id="7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43800" y="6455928"/>
            <a:ext cx="1417125" cy="180772"/>
          </a:xfrm>
          <a:prstGeom prst="rect">
            <a:avLst/>
          </a:prstGeom>
          <a:noFill/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4584700" y="1054100"/>
            <a:ext cx="55539" cy="545867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 descr="nTEEaqgGc.png"/>
          <p:cNvPicPr>
            <a:picLocks noChangeAspect="1"/>
          </p:cNvPicPr>
          <p:nvPr/>
        </p:nvPicPr>
        <p:blipFill rotWithShape="1">
          <a:blip r:embed="rId4" cstate="print"/>
          <a:srcRect t="53336"/>
          <a:stretch/>
        </p:blipFill>
        <p:spPr>
          <a:xfrm>
            <a:off x="152400" y="1003300"/>
            <a:ext cx="3414451" cy="1245546"/>
          </a:xfrm>
          <a:prstGeom prst="rect">
            <a:avLst/>
          </a:prstGeom>
        </p:spPr>
      </p:pic>
      <p:pic>
        <p:nvPicPr>
          <p:cNvPr id="16" name="Рисунок 15" descr="nTEEaqgGc.png"/>
          <p:cNvPicPr>
            <a:picLocks noChangeAspect="1"/>
          </p:cNvPicPr>
          <p:nvPr/>
        </p:nvPicPr>
        <p:blipFill rotWithShape="1">
          <a:blip r:embed="rId4" cstate="print"/>
          <a:srcRect t="1" b="47299"/>
          <a:stretch/>
        </p:blipFill>
        <p:spPr>
          <a:xfrm flipH="1">
            <a:off x="5486400" y="838200"/>
            <a:ext cx="3543300" cy="1491994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911208" y="1041400"/>
            <a:ext cx="17620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PISA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375597" y="1054100"/>
            <a:ext cx="20854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ФГОС</a:t>
            </a:r>
          </a:p>
        </p:txBody>
      </p:sp>
      <p:sp>
        <p:nvSpPr>
          <p:cNvPr id="13" name="Содержимое 13"/>
          <p:cNvSpPr>
            <a:spLocks noGrp="1"/>
          </p:cNvSpPr>
          <p:nvPr>
            <p:ph idx="1"/>
          </p:nvPr>
        </p:nvSpPr>
        <p:spPr>
          <a:xfrm>
            <a:off x="508000" y="2006599"/>
            <a:ext cx="3975100" cy="41703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личном уровне: поддержание здоровья, осознание последствий несчастных случаев, вопросы питания.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местном / государственном уровне: контроль распространения заболеваний, передача опыта ЗОЖ…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глобальном уровне: эпидемия, распространение инфекционных заболеваний</a:t>
            </a:r>
          </a:p>
        </p:txBody>
      </p:sp>
      <p:pic>
        <p:nvPicPr>
          <p:cNvPr id="21" name="Рисунок 20" descr="KijoRq6rT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72100" y="5153025"/>
            <a:ext cx="3019945" cy="148344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550541" y="5511592"/>
            <a:ext cx="26949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БИОЛОГИЯ</a:t>
            </a:r>
          </a:p>
        </p:txBody>
      </p:sp>
      <p:sp>
        <p:nvSpPr>
          <p:cNvPr id="23" name="Содержимое 13"/>
          <p:cNvSpPr txBox="1">
            <a:spLocks/>
          </p:cNvSpPr>
          <p:nvPr/>
        </p:nvSpPr>
        <p:spPr>
          <a:xfrm>
            <a:off x="4641850" y="2000250"/>
            <a:ext cx="4044950" cy="43005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Владение приемами оказания первой помощи, рациональной организации труда и отдыха, выращивания и ухода</a:t>
            </a:r>
            <a:br>
              <a:rPr lang="ru-RU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 культурными растениями</a:t>
            </a:r>
            <a:br>
              <a:rPr lang="ru-RU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домашними животными. Основы экологической грамотности, ценностное отношение к живой природе и пр.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" y="0"/>
            <a:ext cx="8686800" cy="5345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Проблемы, которые выявили НИКО</a:t>
            </a:r>
            <a:endParaRPr kumimoji="0" lang="ru-RU" sz="28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100" y="765544"/>
            <a:ext cx="5197031" cy="336195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7800" y="1748834"/>
            <a:ext cx="38735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естественнонаучным предметам: химия, биология, география есть проблемы 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подготовке учеников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13065"/>
            <a:ext cx="5219297" cy="326986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28650" y="4479841"/>
            <a:ext cx="379095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Ученики </a:t>
            </a:r>
            <a:b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показывают высоких результатов, потому что </a:t>
            </a:r>
            <a:b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них невысокий уровень математической грамотности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822" y="441325"/>
            <a:ext cx="5285559" cy="348297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657724" y="1127125"/>
            <a:ext cx="373062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Ученики сельских школ показывают результаты более низкие, чем ученики городских школ. Причина – неравные условия образовательной деятельности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681" y="3502025"/>
            <a:ext cx="4171044" cy="280352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286376" y="4111625"/>
            <a:ext cx="27813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Низкая методическая компетентность педагогов </a:t>
            </a:r>
            <a:b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предметная подготовка</a:t>
            </a:r>
          </a:p>
        </p:txBody>
      </p:sp>
      <p:pic>
        <p:nvPicPr>
          <p:cNvPr id="13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8330" y="6521336"/>
            <a:ext cx="1638795" cy="209049"/>
          </a:xfrm>
          <a:prstGeom prst="rect">
            <a:avLst/>
          </a:prstGeom>
          <a:noFill/>
        </p:spPr>
      </p:pic>
      <p:pic>
        <p:nvPicPr>
          <p:cNvPr id="14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2042" y="6376295"/>
            <a:ext cx="1135516" cy="321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Green-Leaves-Transparent-Backgroun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457198" y="839957"/>
            <a:ext cx="9144000" cy="261937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8686800" cy="126188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3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Аспекты </a:t>
            </a:r>
            <a:r>
              <a:rPr lang="ru-RU" sz="38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естественно-научной</a:t>
            </a:r>
            <a:r>
              <a:rPr lang="ru-RU" sz="3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 грамотности</a:t>
            </a: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4686299" y="3152775"/>
            <a:ext cx="3305175" cy="1228726"/>
          </a:xfrm>
          <a:prstGeom prst="wedgeRectCallout">
            <a:avLst>
              <a:gd name="adj1" fmla="val -91535"/>
              <a:gd name="adj2" fmla="val -110466"/>
            </a:avLst>
          </a:prstGeom>
          <a:solidFill>
            <a:srgbClr val="C00000"/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Способность оценивать </a:t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разрабатывать научные методы исследования</a:t>
            </a:r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4810126" y="1514475"/>
            <a:ext cx="2943224" cy="1047750"/>
          </a:xfrm>
          <a:prstGeom prst="wedgeRectCallout">
            <a:avLst>
              <a:gd name="adj1" fmla="val -93527"/>
              <a:gd name="adj2" fmla="val -16102"/>
            </a:avLst>
          </a:prstGeom>
          <a:solidFill>
            <a:srgbClr val="C00000"/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Способность научно объяснять явления</a:t>
            </a: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552450" y="4200524"/>
            <a:ext cx="3676650" cy="1038225"/>
          </a:xfrm>
          <a:prstGeom prst="wedgeRectCallout">
            <a:avLst>
              <a:gd name="adj1" fmla="val 38545"/>
              <a:gd name="adj2" fmla="val -185721"/>
            </a:avLst>
          </a:prstGeom>
          <a:solidFill>
            <a:srgbClr val="C00000"/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Способность </a:t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научно интерпретировать данные и доказательства</a:t>
            </a:r>
          </a:p>
        </p:txBody>
      </p:sp>
      <p:pic>
        <p:nvPicPr>
          <p:cNvPr id="13" name="Содержимое 3" descr="Glob.jpg"/>
          <p:cNvPicPr>
            <a:picLocks noChangeAspect="1"/>
          </p:cNvPicPr>
          <p:nvPr/>
        </p:nvPicPr>
        <p:blipFill>
          <a:blip r:embed="rId3" cstate="print">
            <a:lum bright="2000" contrast="4000"/>
          </a:blip>
          <a:srcRect r="3380" b="3753"/>
          <a:stretch>
            <a:fillRect/>
          </a:stretch>
        </p:blipFill>
        <p:spPr>
          <a:xfrm>
            <a:off x="4343400" y="4731067"/>
            <a:ext cx="3314700" cy="2126933"/>
          </a:xfrm>
          <a:prstGeom prst="rect">
            <a:avLst/>
          </a:prstGeom>
        </p:spPr>
      </p:pic>
      <p:pic>
        <p:nvPicPr>
          <p:cNvPr id="14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62455" y="6139033"/>
            <a:ext cx="1135516" cy="321475"/>
          </a:xfrm>
          <a:prstGeom prst="rect">
            <a:avLst/>
          </a:prstGeom>
          <a:noFill/>
        </p:spPr>
      </p:pic>
      <p:pic>
        <p:nvPicPr>
          <p:cNvPr id="15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24725" y="6515100"/>
            <a:ext cx="1638795" cy="209049"/>
          </a:xfrm>
          <a:prstGeom prst="rect">
            <a:avLst/>
          </a:prstGeom>
          <a:noFill/>
        </p:spPr>
      </p:pic>
      <p:graphicFrame>
        <p:nvGraphicFramePr>
          <p:cNvPr id="19" name="Схема 18"/>
          <p:cNvGraphicFramePr/>
          <p:nvPr/>
        </p:nvGraphicFramePr>
        <p:xfrm>
          <a:off x="590550" y="1371601"/>
          <a:ext cx="3381376" cy="18954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48250" y="6006505"/>
            <a:ext cx="1017258" cy="287995"/>
          </a:xfrm>
          <a:prstGeom prst="rect">
            <a:avLst/>
          </a:prstGeom>
          <a:noFill/>
        </p:spPr>
      </p:pic>
      <p:pic>
        <p:nvPicPr>
          <p:cNvPr id="7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6400800"/>
            <a:ext cx="1445700" cy="184417"/>
          </a:xfrm>
          <a:prstGeom prst="rect">
            <a:avLst/>
          </a:prstGeom>
          <a:noFill/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4584700" y="1054100"/>
            <a:ext cx="55539" cy="545867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 descr="nTEEaqgGc.png"/>
          <p:cNvPicPr>
            <a:picLocks noChangeAspect="1"/>
          </p:cNvPicPr>
          <p:nvPr/>
        </p:nvPicPr>
        <p:blipFill rotWithShape="1">
          <a:blip r:embed="rId4" cstate="print"/>
          <a:srcRect t="53336"/>
          <a:stretch/>
        </p:blipFill>
        <p:spPr>
          <a:xfrm>
            <a:off x="152400" y="1134648"/>
            <a:ext cx="3414451" cy="1245546"/>
          </a:xfrm>
          <a:prstGeom prst="rect">
            <a:avLst/>
          </a:prstGeom>
        </p:spPr>
      </p:pic>
      <p:pic>
        <p:nvPicPr>
          <p:cNvPr id="16" name="Рисунок 15" descr="nTEEaqgGc.png"/>
          <p:cNvPicPr>
            <a:picLocks noChangeAspect="1"/>
          </p:cNvPicPr>
          <p:nvPr/>
        </p:nvPicPr>
        <p:blipFill rotWithShape="1">
          <a:blip r:embed="rId4" cstate="print"/>
          <a:srcRect t="1" b="47299"/>
          <a:stretch/>
        </p:blipFill>
        <p:spPr>
          <a:xfrm flipH="1">
            <a:off x="5486400" y="969548"/>
            <a:ext cx="3543300" cy="1491994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911208" y="1172748"/>
            <a:ext cx="17620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PISA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375597" y="1185448"/>
            <a:ext cx="20854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ФГОС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90500" y="76200"/>
            <a:ext cx="8496300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ПРИМЕР 9. Компетенции: способность научно интерпретировать данные и доказательства</a:t>
            </a:r>
          </a:p>
        </p:txBody>
      </p:sp>
      <p:sp>
        <p:nvSpPr>
          <p:cNvPr id="13" name="Содержимое 13"/>
          <p:cNvSpPr>
            <a:spLocks noGrp="1"/>
          </p:cNvSpPr>
          <p:nvPr>
            <p:ph idx="1"/>
          </p:nvPr>
        </p:nvSpPr>
        <p:spPr>
          <a:xfrm>
            <a:off x="508000" y="2128422"/>
            <a:ext cx="3975100" cy="4170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Преобразовывать данные</a:t>
            </a:r>
            <a:b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помощью различного способа представления данных. Анализировать </a:t>
            </a:r>
            <a:b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интерпретировать, делать заключения.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Определять условия задач, доказательства, рассуждения 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научных текстах 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&lt;…&gt;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Оценивать научные рассуждения из разных источников (газеты, интернет, журналы)</a:t>
            </a:r>
          </a:p>
        </p:txBody>
      </p:sp>
      <p:pic>
        <p:nvPicPr>
          <p:cNvPr id="12" name="Рисунок 11" descr="KijoRq6rT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77000" y="5562600"/>
            <a:ext cx="2552701" cy="125392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636392" y="5796424"/>
            <a:ext cx="22504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ХИМИЯ</a:t>
            </a:r>
          </a:p>
        </p:txBody>
      </p:sp>
      <p:sp>
        <p:nvSpPr>
          <p:cNvPr id="21" name="Содержимое 13"/>
          <p:cNvSpPr txBox="1">
            <a:spLocks/>
          </p:cNvSpPr>
          <p:nvPr/>
        </p:nvSpPr>
        <p:spPr>
          <a:xfrm>
            <a:off x="4641850" y="2195097"/>
            <a:ext cx="4216400" cy="4170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Следоват</a:t>
            </a:r>
            <a:r>
              <a:rPr lang="ru-RU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ь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правилам пользования химической 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посудой и оборудованием, правилам обращения 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веществами по инструкции 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химического опыта,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 котором надо собрать или получить вещество, проводить реакции, чтобы подтвердить состав вещества. Проводить, наблюдать и описывать химические эксперименты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22" name="Рисунок 21" descr="Microscope-icon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51274" y="4517621"/>
            <a:ext cx="920324" cy="920324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Green-Leaves-Transparent-Backgroun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160231" y="3857250"/>
            <a:ext cx="9144000" cy="2619375"/>
          </a:xfrm>
          <a:prstGeom prst="rect">
            <a:avLst/>
          </a:prstGeom>
        </p:spPr>
      </p:pic>
      <p:sp>
        <p:nvSpPr>
          <p:cNvPr id="16" name="Прямоугольная выноска 15"/>
          <p:cNvSpPr/>
          <p:nvPr/>
        </p:nvSpPr>
        <p:spPr>
          <a:xfrm>
            <a:off x="5181599" y="2724151"/>
            <a:ext cx="3181351" cy="1647824"/>
          </a:xfrm>
          <a:prstGeom prst="wedgeRectCallout">
            <a:avLst>
              <a:gd name="adj1" fmla="val -78236"/>
              <a:gd name="adj2" fmla="val -48431"/>
            </a:avLst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Эпистемологические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– постановка гипотезы, цели, задачи исследования, ценность науки и пр.</a:t>
            </a:r>
          </a:p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Их роль в доказательстве научного знания</a:t>
            </a:r>
          </a:p>
        </p:txBody>
      </p:sp>
      <p:pic>
        <p:nvPicPr>
          <p:cNvPr id="13" name="Содержимое 3" descr="Glob.jpg"/>
          <p:cNvPicPr>
            <a:picLocks noChangeAspect="1"/>
          </p:cNvPicPr>
          <p:nvPr/>
        </p:nvPicPr>
        <p:blipFill>
          <a:blip r:embed="rId3" cstate="print">
            <a:lum bright="2000" contrast="4000"/>
          </a:blip>
          <a:srcRect r="3380" b="7121"/>
          <a:stretch>
            <a:fillRect/>
          </a:stretch>
        </p:blipFill>
        <p:spPr>
          <a:xfrm>
            <a:off x="4385932" y="4805498"/>
            <a:ext cx="3314700" cy="205250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8686800" cy="126188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3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Аспекты </a:t>
            </a:r>
            <a:r>
              <a:rPr lang="ru-RU" sz="38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естественно-научной</a:t>
            </a:r>
            <a:r>
              <a:rPr lang="ru-RU" sz="3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 грамотности</a:t>
            </a: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600074" y="4524376"/>
            <a:ext cx="4124326" cy="857249"/>
          </a:xfrm>
          <a:prstGeom prst="wedgeRectCallout">
            <a:avLst>
              <a:gd name="adj1" fmla="val 34619"/>
              <a:gd name="adj2" fmla="val -291277"/>
            </a:avLst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Предметные</a:t>
            </a:r>
          </a:p>
          <a:p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1. Знания о биологических системах.</a:t>
            </a:r>
          </a:p>
          <a:p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2. Земные и космические системы</a:t>
            </a:r>
          </a:p>
        </p:txBody>
      </p:sp>
      <p:pic>
        <p:nvPicPr>
          <p:cNvPr id="14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62455" y="6139033"/>
            <a:ext cx="1135516" cy="321475"/>
          </a:xfrm>
          <a:prstGeom prst="rect">
            <a:avLst/>
          </a:prstGeom>
          <a:noFill/>
        </p:spPr>
      </p:pic>
      <p:pic>
        <p:nvPicPr>
          <p:cNvPr id="15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24725" y="6515100"/>
            <a:ext cx="1638795" cy="209049"/>
          </a:xfrm>
          <a:prstGeom prst="rect">
            <a:avLst/>
          </a:prstGeom>
          <a:noFill/>
        </p:spPr>
      </p:pic>
      <p:sp>
        <p:nvSpPr>
          <p:cNvPr id="12" name="Прямоугольная выноска 11"/>
          <p:cNvSpPr/>
          <p:nvPr/>
        </p:nvSpPr>
        <p:spPr>
          <a:xfrm>
            <a:off x="5324474" y="1428751"/>
            <a:ext cx="3181351" cy="1095374"/>
          </a:xfrm>
          <a:prstGeom prst="wedgeRectCallout">
            <a:avLst>
              <a:gd name="adj1" fmla="val -83326"/>
              <a:gd name="adj2" fmla="val 59395"/>
            </a:avLst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Процессуальные</a:t>
            </a:r>
            <a:b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(процедурные) – переменные, измерения, способы оценки…</a:t>
            </a:r>
          </a:p>
        </p:txBody>
      </p:sp>
      <p:graphicFrame>
        <p:nvGraphicFramePr>
          <p:cNvPr id="10" name="Схема 9"/>
          <p:cNvGraphicFramePr/>
          <p:nvPr/>
        </p:nvGraphicFramePr>
        <p:xfrm>
          <a:off x="857248" y="1276350"/>
          <a:ext cx="4246379" cy="29660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17" name="Рисунок 16" descr="18473185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54147" y="1382233"/>
            <a:ext cx="1190213" cy="78316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6400800"/>
            <a:ext cx="1135516" cy="321475"/>
          </a:xfrm>
          <a:prstGeom prst="rect">
            <a:avLst/>
          </a:prstGeom>
          <a:noFill/>
        </p:spPr>
      </p:pic>
      <p:pic>
        <p:nvPicPr>
          <p:cNvPr id="7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05206" y="6464927"/>
            <a:ext cx="1495920" cy="190823"/>
          </a:xfrm>
          <a:prstGeom prst="rect">
            <a:avLst/>
          </a:prstGeom>
          <a:noFill/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4337050" y="1016000"/>
            <a:ext cx="55539" cy="545867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 descr="nTEEaqgGc.png"/>
          <p:cNvPicPr>
            <a:picLocks noChangeAspect="1"/>
          </p:cNvPicPr>
          <p:nvPr/>
        </p:nvPicPr>
        <p:blipFill rotWithShape="1">
          <a:blip r:embed="rId4" cstate="print"/>
          <a:srcRect t="53336"/>
          <a:stretch/>
        </p:blipFill>
        <p:spPr>
          <a:xfrm>
            <a:off x="152400" y="762000"/>
            <a:ext cx="3414451" cy="1245546"/>
          </a:xfrm>
          <a:prstGeom prst="rect">
            <a:avLst/>
          </a:prstGeom>
        </p:spPr>
      </p:pic>
      <p:pic>
        <p:nvPicPr>
          <p:cNvPr id="16" name="Рисунок 15" descr="nTEEaqgGc.png"/>
          <p:cNvPicPr>
            <a:picLocks noChangeAspect="1"/>
          </p:cNvPicPr>
          <p:nvPr/>
        </p:nvPicPr>
        <p:blipFill rotWithShape="1">
          <a:blip r:embed="rId4" cstate="print"/>
          <a:srcRect t="1" b="47299"/>
          <a:stretch/>
        </p:blipFill>
        <p:spPr>
          <a:xfrm flipH="1">
            <a:off x="5486400" y="596900"/>
            <a:ext cx="3543300" cy="1491994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911208" y="800100"/>
            <a:ext cx="17620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PISA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375597" y="812800"/>
            <a:ext cx="20854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ФГОС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90500" y="76200"/>
            <a:ext cx="8496300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ПРИМЕР 10. Предметные знания</a:t>
            </a:r>
          </a:p>
        </p:txBody>
      </p:sp>
      <p:sp>
        <p:nvSpPr>
          <p:cNvPr id="13" name="Содержимое 13"/>
          <p:cNvSpPr>
            <a:spLocks noGrp="1"/>
          </p:cNvSpPr>
          <p:nvPr>
            <p:ph idx="1"/>
          </p:nvPr>
        </p:nvSpPr>
        <p:spPr>
          <a:xfrm>
            <a:off x="527050" y="1857375"/>
            <a:ext cx="3975100" cy="40401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Земля в космосе: гравитация, солнечные системы, галактики.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История и размеры вселенной: световой год, теория Большого взрыва</a:t>
            </a:r>
          </a:p>
        </p:txBody>
      </p:sp>
      <p:sp>
        <p:nvSpPr>
          <p:cNvPr id="12" name="Содержимое 13"/>
          <p:cNvSpPr txBox="1">
            <a:spLocks/>
          </p:cNvSpPr>
          <p:nvPr/>
        </p:nvSpPr>
        <p:spPr>
          <a:xfrm>
            <a:off x="4641850" y="2028825"/>
            <a:ext cx="3975100" cy="4040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4" name="Рисунок 13" descr="KijoRq6rT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38725" y="5210175"/>
            <a:ext cx="3143249" cy="1253926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181600" y="5443999"/>
            <a:ext cx="2857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АСТРОНОМИЯ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448176" y="1762125"/>
            <a:ext cx="436245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Знания о строении Солнечной системы, эволюции звезд и Вселенной, </a:t>
            </a:r>
            <a:r>
              <a:rPr lang="ru-RU" sz="2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простра-нственно-временных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масштабах Вселенной. Понимание явлений </a:t>
            </a:r>
            <a:b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 Вселенной. Владение основными терминами </a:t>
            </a:r>
            <a:r>
              <a:rPr lang="en-US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&lt;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…</a:t>
            </a:r>
            <a:r>
              <a:rPr lang="en-US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&gt;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Рисунок 19" descr="telescope_PNG54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97590" y="4279900"/>
            <a:ext cx="1798185" cy="2389369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Green-Leaves-Transparent-Backgroun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467831" y="1063250"/>
            <a:ext cx="9144000" cy="2619375"/>
          </a:xfrm>
          <a:prstGeom prst="rect">
            <a:avLst/>
          </a:prstGeom>
        </p:spPr>
      </p:pic>
      <p:sp>
        <p:nvSpPr>
          <p:cNvPr id="16" name="Прямоугольная выноска 15"/>
          <p:cNvSpPr/>
          <p:nvPr/>
        </p:nvSpPr>
        <p:spPr>
          <a:xfrm>
            <a:off x="4895849" y="3019425"/>
            <a:ext cx="2857501" cy="1504950"/>
          </a:xfrm>
          <a:prstGeom prst="wedgeRectCallout">
            <a:avLst>
              <a:gd name="adj1" fmla="val -78236"/>
              <a:gd name="adj2" fmla="val -48431"/>
            </a:avLst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Осведомленность </a:t>
            </a:r>
            <a:b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вопросах защиты окружающей среды</a:t>
            </a:r>
          </a:p>
        </p:txBody>
      </p:sp>
      <p:pic>
        <p:nvPicPr>
          <p:cNvPr id="13" name="Содержимое 3" descr="Glob.jpg"/>
          <p:cNvPicPr>
            <a:picLocks noChangeAspect="1"/>
          </p:cNvPicPr>
          <p:nvPr/>
        </p:nvPicPr>
        <p:blipFill>
          <a:blip r:embed="rId3" cstate="print">
            <a:lum bright="2000" contrast="4000"/>
          </a:blip>
          <a:srcRect r="3380" b="3753"/>
          <a:stretch>
            <a:fillRect/>
          </a:stretch>
        </p:blipFill>
        <p:spPr>
          <a:xfrm>
            <a:off x="4343400" y="4731067"/>
            <a:ext cx="3314700" cy="212693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8686800" cy="126188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3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Аспекты </a:t>
            </a:r>
            <a:r>
              <a:rPr lang="ru-RU" sz="38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естественно-научной</a:t>
            </a:r>
            <a:r>
              <a:rPr lang="ru-RU" sz="3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 грамотности</a:t>
            </a: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600074" y="4343400"/>
            <a:ext cx="3752851" cy="1038225"/>
          </a:xfrm>
          <a:prstGeom prst="wedgeRectCallout">
            <a:avLst>
              <a:gd name="adj1" fmla="val -8337"/>
              <a:gd name="adj2" fmla="val -188525"/>
            </a:avLst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Принятие и разделение </a:t>
            </a:r>
            <a:b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ценности научного подхода </a:t>
            </a:r>
            <a:b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 исследованиям</a:t>
            </a:r>
          </a:p>
        </p:txBody>
      </p:sp>
      <p:pic>
        <p:nvPicPr>
          <p:cNvPr id="14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62455" y="6139033"/>
            <a:ext cx="1135516" cy="321475"/>
          </a:xfrm>
          <a:prstGeom prst="rect">
            <a:avLst/>
          </a:prstGeom>
          <a:noFill/>
        </p:spPr>
      </p:pic>
      <p:pic>
        <p:nvPicPr>
          <p:cNvPr id="15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24725" y="6515100"/>
            <a:ext cx="1638795" cy="209049"/>
          </a:xfrm>
          <a:prstGeom prst="rect">
            <a:avLst/>
          </a:prstGeom>
          <a:noFill/>
        </p:spPr>
      </p:pic>
      <p:sp>
        <p:nvSpPr>
          <p:cNvPr id="12" name="Прямоугольная выноска 11"/>
          <p:cNvSpPr/>
          <p:nvPr/>
        </p:nvSpPr>
        <p:spPr>
          <a:xfrm>
            <a:off x="5324474" y="1571625"/>
            <a:ext cx="2933701" cy="952500"/>
          </a:xfrm>
          <a:prstGeom prst="wedgeRectCallout">
            <a:avLst>
              <a:gd name="adj1" fmla="val -83326"/>
              <a:gd name="adj2" fmla="val 59395"/>
            </a:avLst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Интерес к науке </a:t>
            </a:r>
            <a:b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технологиям</a:t>
            </a:r>
          </a:p>
        </p:txBody>
      </p:sp>
      <p:graphicFrame>
        <p:nvGraphicFramePr>
          <p:cNvPr id="17" name="Схема 16"/>
          <p:cNvGraphicFramePr/>
          <p:nvPr/>
        </p:nvGraphicFramePr>
        <p:xfrm>
          <a:off x="733427" y="1314450"/>
          <a:ext cx="3876674" cy="2524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20" name="Рисунок 19" descr="com.fardin.azmayeshat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30629" y="772886"/>
            <a:ext cx="1030108" cy="1030108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Rectangle 420"/>
          <p:cNvSpPr>
            <a:spLocks noChangeArrowheads="1"/>
          </p:cNvSpPr>
          <p:nvPr/>
        </p:nvSpPr>
        <p:spPr bwMode="auto">
          <a:xfrm>
            <a:off x="627693" y="2081014"/>
            <a:ext cx="7049457" cy="808236"/>
          </a:xfrm>
          <a:prstGeom prst="rect">
            <a:avLst/>
          </a:prstGeom>
          <a:solidFill>
            <a:srgbClr val="95B3D7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45" name="Rectangle 370"/>
          <p:cNvSpPr>
            <a:spLocks noChangeArrowheads="1"/>
          </p:cNvSpPr>
          <p:nvPr/>
        </p:nvSpPr>
        <p:spPr bwMode="auto">
          <a:xfrm>
            <a:off x="634181" y="1225550"/>
            <a:ext cx="7042969" cy="838199"/>
          </a:xfrm>
          <a:prstGeom prst="rect">
            <a:avLst/>
          </a:prstGeom>
          <a:solidFill>
            <a:srgbClr val="0099CC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Заголовок 1"/>
          <p:cNvSpPr>
            <a:spLocks noGrp="1"/>
          </p:cNvSpPr>
          <p:nvPr>
            <p:ph type="title"/>
          </p:nvPr>
        </p:nvSpPr>
        <p:spPr>
          <a:xfrm>
            <a:off x="-1" y="76200"/>
            <a:ext cx="8686801" cy="1059426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Уровни </a:t>
            </a:r>
            <a:r>
              <a:rPr lang="ru-RU" sz="36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естественно-научной</a:t>
            </a:r>
            <a: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грамотности</a:t>
            </a:r>
          </a:p>
        </p:txBody>
      </p:sp>
      <p:grpSp>
        <p:nvGrpSpPr>
          <p:cNvPr id="2" name="Group 355"/>
          <p:cNvGrpSpPr>
            <a:grpSpLocks noChangeAspect="1"/>
          </p:cNvGrpSpPr>
          <p:nvPr/>
        </p:nvGrpSpPr>
        <p:grpSpPr bwMode="auto">
          <a:xfrm>
            <a:off x="5378450" y="368300"/>
            <a:ext cx="2825749" cy="5759449"/>
            <a:chOff x="876" y="815"/>
            <a:chExt cx="1780" cy="3058"/>
          </a:xfrm>
        </p:grpSpPr>
        <p:grpSp>
          <p:nvGrpSpPr>
            <p:cNvPr id="3" name="Group 556"/>
            <p:cNvGrpSpPr>
              <a:grpSpLocks/>
            </p:cNvGrpSpPr>
            <p:nvPr/>
          </p:nvGrpSpPr>
          <p:grpSpPr bwMode="auto">
            <a:xfrm>
              <a:off x="876" y="815"/>
              <a:ext cx="1780" cy="2195"/>
              <a:chOff x="876" y="815"/>
              <a:chExt cx="1780" cy="2195"/>
            </a:xfrm>
          </p:grpSpPr>
          <p:sp>
            <p:nvSpPr>
              <p:cNvPr id="66916" name="Rectangle 356"/>
              <p:cNvSpPr>
                <a:spLocks noChangeArrowheads="1"/>
              </p:cNvSpPr>
              <p:nvPr/>
            </p:nvSpPr>
            <p:spPr bwMode="auto">
              <a:xfrm>
                <a:off x="876" y="815"/>
                <a:ext cx="85" cy="1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18" name="Rectangle 358"/>
              <p:cNvSpPr>
                <a:spLocks noChangeArrowheads="1"/>
              </p:cNvSpPr>
              <p:nvPr/>
            </p:nvSpPr>
            <p:spPr bwMode="auto">
              <a:xfrm>
                <a:off x="1335" y="932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20" name="Rectangle 360"/>
              <p:cNvSpPr>
                <a:spLocks noChangeArrowheads="1"/>
              </p:cNvSpPr>
              <p:nvPr/>
            </p:nvSpPr>
            <p:spPr bwMode="auto">
              <a:xfrm>
                <a:off x="1761" y="932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990033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22" name="Rectangle 362"/>
              <p:cNvSpPr>
                <a:spLocks noChangeArrowheads="1"/>
              </p:cNvSpPr>
              <p:nvPr/>
            </p:nvSpPr>
            <p:spPr bwMode="auto">
              <a:xfrm>
                <a:off x="2198" y="932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23" name="Rectangle 363"/>
              <p:cNvSpPr>
                <a:spLocks noChangeArrowheads="1"/>
              </p:cNvSpPr>
              <p:nvPr/>
            </p:nvSpPr>
            <p:spPr bwMode="auto">
              <a:xfrm>
                <a:off x="2475" y="932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25" name="Rectangle 365"/>
              <p:cNvSpPr>
                <a:spLocks noChangeArrowheads="1"/>
              </p:cNvSpPr>
              <p:nvPr/>
            </p:nvSpPr>
            <p:spPr bwMode="auto">
              <a:xfrm>
                <a:off x="1409" y="1379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27" name="Rectangle 367"/>
              <p:cNvSpPr>
                <a:spLocks noChangeArrowheads="1"/>
              </p:cNvSpPr>
              <p:nvPr/>
            </p:nvSpPr>
            <p:spPr bwMode="auto">
              <a:xfrm>
                <a:off x="1846" y="1379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990033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29" name="Rectangle 369"/>
              <p:cNvSpPr>
                <a:spLocks noChangeArrowheads="1"/>
              </p:cNvSpPr>
              <p:nvPr/>
            </p:nvSpPr>
            <p:spPr bwMode="auto">
              <a:xfrm>
                <a:off x="2283" y="1379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30" name="Rectangle 370"/>
              <p:cNvSpPr>
                <a:spLocks noChangeArrowheads="1"/>
              </p:cNvSpPr>
              <p:nvPr/>
            </p:nvSpPr>
            <p:spPr bwMode="auto">
              <a:xfrm>
                <a:off x="2358" y="1273"/>
                <a:ext cx="234" cy="117"/>
              </a:xfrm>
              <a:prstGeom prst="rect">
                <a:avLst/>
              </a:prstGeom>
              <a:solidFill>
                <a:srgbClr val="0099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31" name="Rectangle 371"/>
              <p:cNvSpPr>
                <a:spLocks noChangeArrowheads="1"/>
              </p:cNvSpPr>
              <p:nvPr/>
            </p:nvSpPr>
            <p:spPr bwMode="auto">
              <a:xfrm>
                <a:off x="2358" y="1390"/>
                <a:ext cx="53" cy="331"/>
              </a:xfrm>
              <a:prstGeom prst="rect">
                <a:avLst/>
              </a:prstGeom>
              <a:solidFill>
                <a:srgbClr val="0099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32" name="Rectangle 372"/>
              <p:cNvSpPr>
                <a:spLocks noChangeArrowheads="1"/>
              </p:cNvSpPr>
              <p:nvPr/>
            </p:nvSpPr>
            <p:spPr bwMode="auto">
              <a:xfrm>
                <a:off x="2539" y="1390"/>
                <a:ext cx="53" cy="331"/>
              </a:xfrm>
              <a:prstGeom prst="rect">
                <a:avLst/>
              </a:prstGeom>
              <a:solidFill>
                <a:srgbClr val="0099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33" name="Rectangle 373"/>
              <p:cNvSpPr>
                <a:spLocks noChangeArrowheads="1"/>
              </p:cNvSpPr>
              <p:nvPr/>
            </p:nvSpPr>
            <p:spPr bwMode="auto">
              <a:xfrm>
                <a:off x="2411" y="1390"/>
                <a:ext cx="128" cy="331"/>
              </a:xfrm>
              <a:prstGeom prst="rect">
                <a:avLst/>
              </a:prstGeom>
              <a:solidFill>
                <a:srgbClr val="0099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34" name="Rectangle 374"/>
              <p:cNvSpPr>
                <a:spLocks noChangeArrowheads="1"/>
              </p:cNvSpPr>
              <p:nvPr/>
            </p:nvSpPr>
            <p:spPr bwMode="auto">
              <a:xfrm>
                <a:off x="2422" y="1379"/>
                <a:ext cx="181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6</a:t>
                </a:r>
                <a:endParaRPr kumimoji="0" lang="ru-RU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35" name="Rectangle 375"/>
              <p:cNvSpPr>
                <a:spLocks noChangeArrowheads="1"/>
              </p:cNvSpPr>
              <p:nvPr/>
            </p:nvSpPr>
            <p:spPr bwMode="auto">
              <a:xfrm>
                <a:off x="2517" y="1379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66947" name="Picture 387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484" y="1262"/>
                <a:ext cx="10" cy="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59" name="Picture 399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921" y="1262"/>
                <a:ext cx="1" cy="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70" name="Picture 410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336" y="1262"/>
                <a:ext cx="22" cy="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6971" name="Rectangle 411"/>
              <p:cNvSpPr>
                <a:spLocks noChangeArrowheads="1"/>
              </p:cNvSpPr>
              <p:nvPr/>
            </p:nvSpPr>
            <p:spPr bwMode="auto">
              <a:xfrm>
                <a:off x="2358" y="1262"/>
                <a:ext cx="234" cy="11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72" name="Rectangle 412"/>
              <p:cNvSpPr>
                <a:spLocks noChangeArrowheads="1"/>
              </p:cNvSpPr>
              <p:nvPr/>
            </p:nvSpPr>
            <p:spPr bwMode="auto">
              <a:xfrm>
                <a:off x="2592" y="1262"/>
                <a:ext cx="1" cy="11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73" name="Rectangle 413"/>
              <p:cNvSpPr>
                <a:spLocks noChangeArrowheads="1"/>
              </p:cNvSpPr>
              <p:nvPr/>
            </p:nvSpPr>
            <p:spPr bwMode="auto">
              <a:xfrm>
                <a:off x="2592" y="1273"/>
                <a:ext cx="1" cy="448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75" name="Rectangle 415"/>
              <p:cNvSpPr>
                <a:spLocks noChangeArrowheads="1"/>
              </p:cNvSpPr>
              <p:nvPr/>
            </p:nvSpPr>
            <p:spPr bwMode="auto">
              <a:xfrm>
                <a:off x="1409" y="1816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77" name="Rectangle 417"/>
              <p:cNvSpPr>
                <a:spLocks noChangeArrowheads="1"/>
              </p:cNvSpPr>
              <p:nvPr/>
            </p:nvSpPr>
            <p:spPr bwMode="auto">
              <a:xfrm>
                <a:off x="1846" y="1816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990033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79" name="Rectangle 419"/>
              <p:cNvSpPr>
                <a:spLocks noChangeArrowheads="1"/>
              </p:cNvSpPr>
              <p:nvPr/>
            </p:nvSpPr>
            <p:spPr bwMode="auto">
              <a:xfrm>
                <a:off x="2283" y="1816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80" name="Rectangle 420"/>
              <p:cNvSpPr>
                <a:spLocks noChangeArrowheads="1"/>
              </p:cNvSpPr>
              <p:nvPr/>
            </p:nvSpPr>
            <p:spPr bwMode="auto">
              <a:xfrm>
                <a:off x="2358" y="1721"/>
                <a:ext cx="234" cy="95"/>
              </a:xfrm>
              <a:prstGeom prst="rect">
                <a:avLst/>
              </a:prstGeom>
              <a:solidFill>
                <a:srgbClr val="95B3D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81" name="Rectangle 421"/>
              <p:cNvSpPr>
                <a:spLocks noChangeArrowheads="1"/>
              </p:cNvSpPr>
              <p:nvPr/>
            </p:nvSpPr>
            <p:spPr bwMode="auto">
              <a:xfrm>
                <a:off x="2358" y="1816"/>
                <a:ext cx="53" cy="341"/>
              </a:xfrm>
              <a:prstGeom prst="rect">
                <a:avLst/>
              </a:prstGeom>
              <a:solidFill>
                <a:srgbClr val="95B3D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82" name="Rectangle 422"/>
              <p:cNvSpPr>
                <a:spLocks noChangeArrowheads="1"/>
              </p:cNvSpPr>
              <p:nvPr/>
            </p:nvSpPr>
            <p:spPr bwMode="auto">
              <a:xfrm>
                <a:off x="2539" y="1816"/>
                <a:ext cx="53" cy="341"/>
              </a:xfrm>
              <a:prstGeom prst="rect">
                <a:avLst/>
              </a:prstGeom>
              <a:solidFill>
                <a:srgbClr val="95B3D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83" name="Rectangle 423"/>
              <p:cNvSpPr>
                <a:spLocks noChangeArrowheads="1"/>
              </p:cNvSpPr>
              <p:nvPr/>
            </p:nvSpPr>
            <p:spPr bwMode="auto">
              <a:xfrm>
                <a:off x="2411" y="1816"/>
                <a:ext cx="128" cy="341"/>
              </a:xfrm>
              <a:prstGeom prst="rect">
                <a:avLst/>
              </a:prstGeom>
              <a:solidFill>
                <a:srgbClr val="95B3D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984" name="Rectangle 424"/>
              <p:cNvSpPr>
                <a:spLocks noChangeArrowheads="1"/>
              </p:cNvSpPr>
              <p:nvPr/>
            </p:nvSpPr>
            <p:spPr bwMode="auto">
              <a:xfrm>
                <a:off x="2422" y="1816"/>
                <a:ext cx="181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5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985" name="Rectangle 425"/>
              <p:cNvSpPr>
                <a:spLocks noChangeArrowheads="1"/>
              </p:cNvSpPr>
              <p:nvPr/>
            </p:nvSpPr>
            <p:spPr bwMode="auto">
              <a:xfrm>
                <a:off x="2517" y="1816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66986" name="Picture 426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047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87" name="Picture 427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089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88" name="Picture 428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132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89" name="Picture 429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175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0" name="Picture 430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217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1" name="Picture 43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260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2" name="Picture 432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303" y="1721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3" name="Picture 433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335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4" name="Picture 434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377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5" name="Picture 435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420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6" name="Picture 436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1462" y="1721"/>
                <a:ext cx="2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7" name="Picture 437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1484" y="1721"/>
                <a:ext cx="1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8" name="Picture 438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494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999" name="Picture 439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537" y="1721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0" name="Picture 440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569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1" name="Picture 441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612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2" name="Picture 442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654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3" name="Picture 443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697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4" name="Picture 444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740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5" name="Picture 445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782" y="1721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6" name="Picture 446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814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7" name="Picture 447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857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8" name="Picture 448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1899" y="1721"/>
                <a:ext cx="2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09" name="Picture 449"/>
              <p:cNvPicPr>
                <a:picLocks noChangeAspect="1" noChangeArrowheads="1"/>
              </p:cNvPicPr>
              <p:nvPr/>
            </p:nvPicPr>
            <p:blipFill>
              <a:blip r:embed="rId12"/>
              <a:srcRect/>
              <a:stretch>
                <a:fillRect/>
              </a:stretch>
            </p:blipFill>
            <p:spPr bwMode="auto">
              <a:xfrm>
                <a:off x="1921" y="1721"/>
                <a:ext cx="1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0" name="Picture 450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1921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1" name="Picture 451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1963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2" name="Picture 452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006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3" name="Picture 453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049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4" name="Picture 454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091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5" name="Picture 455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134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6" name="Picture 456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2176" y="1721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7" name="Picture 457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208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8" name="Picture 458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251" y="17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19" name="Picture 459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294" y="172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20" name="Picture 460"/>
              <p:cNvPicPr>
                <a:picLocks noChangeAspect="1" noChangeArrowheads="1"/>
              </p:cNvPicPr>
              <p:nvPr/>
            </p:nvPicPr>
            <p:blipFill>
              <a:blip r:embed="rId15" cstate="print"/>
              <a:srcRect/>
              <a:stretch>
                <a:fillRect/>
              </a:stretch>
            </p:blipFill>
            <p:spPr bwMode="auto">
              <a:xfrm>
                <a:off x="2336" y="1721"/>
                <a:ext cx="2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7021" name="Rectangle 461"/>
              <p:cNvSpPr>
                <a:spLocks noChangeArrowheads="1"/>
              </p:cNvSpPr>
              <p:nvPr/>
            </p:nvSpPr>
            <p:spPr bwMode="auto">
              <a:xfrm>
                <a:off x="2358" y="1721"/>
                <a:ext cx="234" cy="1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22" name="Rectangle 462"/>
              <p:cNvSpPr>
                <a:spLocks noChangeArrowheads="1"/>
              </p:cNvSpPr>
              <p:nvPr/>
            </p:nvSpPr>
            <p:spPr bwMode="auto">
              <a:xfrm>
                <a:off x="2592" y="1721"/>
                <a:ext cx="1" cy="1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23" name="Rectangle 463"/>
              <p:cNvSpPr>
                <a:spLocks noChangeArrowheads="1"/>
              </p:cNvSpPr>
              <p:nvPr/>
            </p:nvSpPr>
            <p:spPr bwMode="auto">
              <a:xfrm>
                <a:off x="2592" y="1721"/>
                <a:ext cx="1" cy="436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25" name="Rectangle 465"/>
              <p:cNvSpPr>
                <a:spLocks noChangeArrowheads="1"/>
              </p:cNvSpPr>
              <p:nvPr/>
            </p:nvSpPr>
            <p:spPr bwMode="auto">
              <a:xfrm>
                <a:off x="1409" y="2253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027" name="Rectangle 467"/>
              <p:cNvSpPr>
                <a:spLocks noChangeArrowheads="1"/>
              </p:cNvSpPr>
              <p:nvPr/>
            </p:nvSpPr>
            <p:spPr bwMode="auto">
              <a:xfrm>
                <a:off x="1846" y="2253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990033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029" name="Rectangle 469"/>
              <p:cNvSpPr>
                <a:spLocks noChangeArrowheads="1"/>
              </p:cNvSpPr>
              <p:nvPr/>
            </p:nvSpPr>
            <p:spPr bwMode="auto">
              <a:xfrm>
                <a:off x="2283" y="2253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030" name="Rectangle 470"/>
              <p:cNvSpPr>
                <a:spLocks noChangeArrowheads="1"/>
              </p:cNvSpPr>
              <p:nvPr/>
            </p:nvSpPr>
            <p:spPr bwMode="auto">
              <a:xfrm>
                <a:off x="2358" y="2157"/>
                <a:ext cx="234" cy="96"/>
              </a:xfrm>
              <a:prstGeom prst="rect">
                <a:avLst/>
              </a:prstGeom>
              <a:solidFill>
                <a:srgbClr val="B8CCE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31" name="Rectangle 471"/>
              <p:cNvSpPr>
                <a:spLocks noChangeArrowheads="1"/>
              </p:cNvSpPr>
              <p:nvPr/>
            </p:nvSpPr>
            <p:spPr bwMode="auto">
              <a:xfrm>
                <a:off x="2358" y="2253"/>
                <a:ext cx="53" cy="341"/>
              </a:xfrm>
              <a:prstGeom prst="rect">
                <a:avLst/>
              </a:prstGeom>
              <a:solidFill>
                <a:srgbClr val="B8CCE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32" name="Rectangle 472"/>
              <p:cNvSpPr>
                <a:spLocks noChangeArrowheads="1"/>
              </p:cNvSpPr>
              <p:nvPr/>
            </p:nvSpPr>
            <p:spPr bwMode="auto">
              <a:xfrm>
                <a:off x="2539" y="2253"/>
                <a:ext cx="53" cy="341"/>
              </a:xfrm>
              <a:prstGeom prst="rect">
                <a:avLst/>
              </a:prstGeom>
              <a:solidFill>
                <a:srgbClr val="B8CCE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33" name="Rectangle 473"/>
              <p:cNvSpPr>
                <a:spLocks noChangeArrowheads="1"/>
              </p:cNvSpPr>
              <p:nvPr/>
            </p:nvSpPr>
            <p:spPr bwMode="auto">
              <a:xfrm>
                <a:off x="2411" y="2253"/>
                <a:ext cx="128" cy="341"/>
              </a:xfrm>
              <a:prstGeom prst="rect">
                <a:avLst/>
              </a:prstGeom>
              <a:solidFill>
                <a:srgbClr val="B8CCE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34" name="Rectangle 474"/>
              <p:cNvSpPr>
                <a:spLocks noChangeArrowheads="1"/>
              </p:cNvSpPr>
              <p:nvPr/>
            </p:nvSpPr>
            <p:spPr bwMode="auto">
              <a:xfrm>
                <a:off x="2422" y="2253"/>
                <a:ext cx="181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4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035" name="Rectangle 475"/>
              <p:cNvSpPr>
                <a:spLocks noChangeArrowheads="1"/>
              </p:cNvSpPr>
              <p:nvPr/>
            </p:nvSpPr>
            <p:spPr bwMode="auto">
              <a:xfrm>
                <a:off x="2517" y="2253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67036" name="Picture 476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047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37" name="Picture 477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089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38" name="Picture 478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132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39" name="Picture 479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175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0" name="Picture 480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217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1" name="Picture 48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260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2" name="Picture 482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303" y="2157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3" name="Picture 483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335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4" name="Picture 484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377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5" name="Picture 485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420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6" name="Picture 486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1462" y="2157"/>
                <a:ext cx="2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7" name="Picture 487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1484" y="2157"/>
                <a:ext cx="1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8" name="Picture 488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494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49" name="Picture 489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537" y="2157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0" name="Picture 490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569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1" name="Picture 491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612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2" name="Picture 492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654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3" name="Picture 493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697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4" name="Picture 494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740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5" name="Picture 495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782" y="2157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6" name="Picture 496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814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7" name="Picture 497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857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8" name="Picture 498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1899" y="2157"/>
                <a:ext cx="2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59" name="Picture 499"/>
              <p:cNvPicPr>
                <a:picLocks noChangeAspect="1" noChangeArrowheads="1"/>
              </p:cNvPicPr>
              <p:nvPr/>
            </p:nvPicPr>
            <p:blipFill>
              <a:blip r:embed="rId12"/>
              <a:srcRect/>
              <a:stretch>
                <a:fillRect/>
              </a:stretch>
            </p:blipFill>
            <p:spPr bwMode="auto">
              <a:xfrm>
                <a:off x="1921" y="2157"/>
                <a:ext cx="1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0" name="Picture 500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1921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1" name="Picture 501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1963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2" name="Picture 502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006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3" name="Picture 503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049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4" name="Picture 504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091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5" name="Picture 505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134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6" name="Picture 506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2176" y="2157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7" name="Picture 507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208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8" name="Picture 508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251" y="2157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69" name="Picture 509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294" y="2157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70" name="Picture 510"/>
              <p:cNvPicPr>
                <a:picLocks noChangeAspect="1" noChangeArrowheads="1"/>
              </p:cNvPicPr>
              <p:nvPr/>
            </p:nvPicPr>
            <p:blipFill>
              <a:blip r:embed="rId15" cstate="print"/>
              <a:srcRect/>
              <a:stretch>
                <a:fillRect/>
              </a:stretch>
            </p:blipFill>
            <p:spPr bwMode="auto">
              <a:xfrm>
                <a:off x="2336" y="2157"/>
                <a:ext cx="2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7071" name="Rectangle 511"/>
              <p:cNvSpPr>
                <a:spLocks noChangeArrowheads="1"/>
              </p:cNvSpPr>
              <p:nvPr/>
            </p:nvSpPr>
            <p:spPr bwMode="auto">
              <a:xfrm>
                <a:off x="2358" y="2157"/>
                <a:ext cx="234" cy="1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72" name="Rectangle 512"/>
              <p:cNvSpPr>
                <a:spLocks noChangeArrowheads="1"/>
              </p:cNvSpPr>
              <p:nvPr/>
            </p:nvSpPr>
            <p:spPr bwMode="auto">
              <a:xfrm>
                <a:off x="2592" y="2157"/>
                <a:ext cx="1" cy="1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73" name="Rectangle 513"/>
              <p:cNvSpPr>
                <a:spLocks noChangeArrowheads="1"/>
              </p:cNvSpPr>
              <p:nvPr/>
            </p:nvSpPr>
            <p:spPr bwMode="auto">
              <a:xfrm>
                <a:off x="2592" y="2157"/>
                <a:ext cx="1" cy="437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75" name="Rectangle 515"/>
              <p:cNvSpPr>
                <a:spLocks noChangeArrowheads="1"/>
              </p:cNvSpPr>
              <p:nvPr/>
            </p:nvSpPr>
            <p:spPr bwMode="auto">
              <a:xfrm>
                <a:off x="1409" y="2668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66FF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077" name="Rectangle 517"/>
              <p:cNvSpPr>
                <a:spLocks noChangeArrowheads="1"/>
              </p:cNvSpPr>
              <p:nvPr/>
            </p:nvSpPr>
            <p:spPr bwMode="auto">
              <a:xfrm>
                <a:off x="1846" y="2668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990033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079" name="Rectangle 519"/>
              <p:cNvSpPr>
                <a:spLocks noChangeArrowheads="1"/>
              </p:cNvSpPr>
              <p:nvPr/>
            </p:nvSpPr>
            <p:spPr bwMode="auto">
              <a:xfrm>
                <a:off x="2283" y="2668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8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080" name="Rectangle 520"/>
              <p:cNvSpPr>
                <a:spLocks noChangeArrowheads="1"/>
              </p:cNvSpPr>
              <p:nvPr/>
            </p:nvSpPr>
            <p:spPr bwMode="auto">
              <a:xfrm>
                <a:off x="2358" y="2594"/>
                <a:ext cx="234" cy="85"/>
              </a:xfrm>
              <a:prstGeom prst="rect">
                <a:avLst/>
              </a:prstGeom>
              <a:solidFill>
                <a:srgbClr val="DBE5F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81" name="Rectangle 521"/>
              <p:cNvSpPr>
                <a:spLocks noChangeArrowheads="1"/>
              </p:cNvSpPr>
              <p:nvPr/>
            </p:nvSpPr>
            <p:spPr bwMode="auto">
              <a:xfrm>
                <a:off x="2358" y="2679"/>
                <a:ext cx="53" cy="331"/>
              </a:xfrm>
              <a:prstGeom prst="rect">
                <a:avLst/>
              </a:prstGeom>
              <a:solidFill>
                <a:srgbClr val="DBE5F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82" name="Rectangle 522"/>
              <p:cNvSpPr>
                <a:spLocks noChangeArrowheads="1"/>
              </p:cNvSpPr>
              <p:nvPr/>
            </p:nvSpPr>
            <p:spPr bwMode="auto">
              <a:xfrm>
                <a:off x="2539" y="2679"/>
                <a:ext cx="53" cy="331"/>
              </a:xfrm>
              <a:prstGeom prst="rect">
                <a:avLst/>
              </a:prstGeom>
              <a:solidFill>
                <a:srgbClr val="DBE5F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83" name="Rectangle 523"/>
              <p:cNvSpPr>
                <a:spLocks noChangeArrowheads="1"/>
              </p:cNvSpPr>
              <p:nvPr/>
            </p:nvSpPr>
            <p:spPr bwMode="auto">
              <a:xfrm>
                <a:off x="2411" y="2679"/>
                <a:ext cx="128" cy="331"/>
              </a:xfrm>
              <a:prstGeom prst="rect">
                <a:avLst/>
              </a:prstGeom>
              <a:solidFill>
                <a:srgbClr val="DBE5F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084" name="Rectangle 524"/>
              <p:cNvSpPr>
                <a:spLocks noChangeArrowheads="1"/>
              </p:cNvSpPr>
              <p:nvPr/>
            </p:nvSpPr>
            <p:spPr bwMode="auto">
              <a:xfrm>
                <a:off x="2422" y="2668"/>
                <a:ext cx="181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3</a:t>
                </a:r>
                <a:endParaRPr kumimoji="0" lang="ru-RU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085" name="Rectangle 525"/>
              <p:cNvSpPr>
                <a:spLocks noChangeArrowheads="1"/>
              </p:cNvSpPr>
              <p:nvPr/>
            </p:nvSpPr>
            <p:spPr bwMode="auto">
              <a:xfrm>
                <a:off x="2517" y="2668"/>
                <a:ext cx="139" cy="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1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67086" name="Picture 526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047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87" name="Picture 527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089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88" name="Picture 528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132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89" name="Picture 529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175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0" name="Picture 530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217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1" name="Picture 53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260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2" name="Picture 532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303" y="2594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3" name="Picture 533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335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4" name="Picture 534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377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5" name="Picture 535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1420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6" name="Picture 536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1462" y="2594"/>
                <a:ext cx="2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7" name="Picture 537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1484" y="2594"/>
                <a:ext cx="1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8" name="Picture 538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494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099" name="Picture 539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537" y="2594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0" name="Picture 540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569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1" name="Picture 541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612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2" name="Picture 542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654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3" name="Picture 543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697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4" name="Picture 544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740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5" name="Picture 545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782" y="2594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6" name="Picture 546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814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7" name="Picture 547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857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8" name="Picture 548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1899" y="2594"/>
                <a:ext cx="2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09" name="Picture 549"/>
              <p:cNvPicPr>
                <a:picLocks noChangeAspect="1" noChangeArrowheads="1"/>
              </p:cNvPicPr>
              <p:nvPr/>
            </p:nvPicPr>
            <p:blipFill>
              <a:blip r:embed="rId12"/>
              <a:srcRect/>
              <a:stretch>
                <a:fillRect/>
              </a:stretch>
            </p:blipFill>
            <p:spPr bwMode="auto">
              <a:xfrm>
                <a:off x="1921" y="2594"/>
                <a:ext cx="1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10" name="Picture 550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1921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11" name="Picture 551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1963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12" name="Picture 552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006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13" name="Picture 553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049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14" name="Picture 554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091" y="2594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115" name="Picture 555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2134" y="2594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67117" name="Picture 557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176" y="2594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18" name="Picture 558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208" y="2594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19" name="Picture 559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251" y="2594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20" name="Picture 560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294" y="2594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21" name="Picture 561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2336" y="2594"/>
              <a:ext cx="2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7123" name="Rectangle 563"/>
            <p:cNvSpPr>
              <a:spLocks noChangeArrowheads="1"/>
            </p:cNvSpPr>
            <p:nvPr/>
          </p:nvSpPr>
          <p:spPr bwMode="auto">
            <a:xfrm>
              <a:off x="2592" y="2594"/>
              <a:ext cx="1" cy="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24" name="Rectangle 564"/>
            <p:cNvSpPr>
              <a:spLocks noChangeArrowheads="1"/>
            </p:cNvSpPr>
            <p:nvPr/>
          </p:nvSpPr>
          <p:spPr bwMode="auto">
            <a:xfrm>
              <a:off x="2592" y="2594"/>
              <a:ext cx="1" cy="41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26" name="Rectangle 566"/>
            <p:cNvSpPr>
              <a:spLocks noChangeArrowheads="1"/>
            </p:cNvSpPr>
            <p:nvPr/>
          </p:nvSpPr>
          <p:spPr bwMode="auto">
            <a:xfrm>
              <a:off x="1409" y="3084"/>
              <a:ext cx="139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>
                  <a:ln>
                    <a:noFill/>
                  </a:ln>
                  <a:solidFill>
                    <a:srgbClr val="0066FF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128" name="Rectangle 568"/>
            <p:cNvSpPr>
              <a:spLocks noChangeArrowheads="1"/>
            </p:cNvSpPr>
            <p:nvPr/>
          </p:nvSpPr>
          <p:spPr bwMode="auto">
            <a:xfrm>
              <a:off x="1846" y="3084"/>
              <a:ext cx="139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>
                  <a:ln>
                    <a:noFill/>
                  </a:ln>
                  <a:solidFill>
                    <a:srgbClr val="990033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130" name="Rectangle 570"/>
            <p:cNvSpPr>
              <a:spLocks noChangeArrowheads="1"/>
            </p:cNvSpPr>
            <p:nvPr/>
          </p:nvSpPr>
          <p:spPr bwMode="auto">
            <a:xfrm>
              <a:off x="2283" y="3084"/>
              <a:ext cx="139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>
                  <a:ln>
                    <a:noFill/>
                  </a:ln>
                  <a:solidFill>
                    <a:srgbClr val="008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131" name="Rectangle 571"/>
            <p:cNvSpPr>
              <a:spLocks noChangeArrowheads="1"/>
            </p:cNvSpPr>
            <p:nvPr/>
          </p:nvSpPr>
          <p:spPr bwMode="auto">
            <a:xfrm>
              <a:off x="2358" y="3010"/>
              <a:ext cx="234" cy="85"/>
            </a:xfrm>
            <a:prstGeom prst="rect">
              <a:avLst/>
            </a:prstGeom>
            <a:solidFill>
              <a:srgbClr val="F2F2F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32" name="Rectangle 572"/>
            <p:cNvSpPr>
              <a:spLocks noChangeArrowheads="1"/>
            </p:cNvSpPr>
            <p:nvPr/>
          </p:nvSpPr>
          <p:spPr bwMode="auto">
            <a:xfrm>
              <a:off x="2358" y="3095"/>
              <a:ext cx="53" cy="330"/>
            </a:xfrm>
            <a:prstGeom prst="rect">
              <a:avLst/>
            </a:prstGeom>
            <a:solidFill>
              <a:srgbClr val="F2F2F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33" name="Rectangle 573"/>
            <p:cNvSpPr>
              <a:spLocks noChangeArrowheads="1"/>
            </p:cNvSpPr>
            <p:nvPr/>
          </p:nvSpPr>
          <p:spPr bwMode="auto">
            <a:xfrm>
              <a:off x="2539" y="3095"/>
              <a:ext cx="53" cy="330"/>
            </a:xfrm>
            <a:prstGeom prst="rect">
              <a:avLst/>
            </a:prstGeom>
            <a:solidFill>
              <a:srgbClr val="F2F2F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34" name="Rectangle 574"/>
            <p:cNvSpPr>
              <a:spLocks noChangeArrowheads="1"/>
            </p:cNvSpPr>
            <p:nvPr/>
          </p:nvSpPr>
          <p:spPr bwMode="auto">
            <a:xfrm>
              <a:off x="2411" y="3095"/>
              <a:ext cx="128" cy="330"/>
            </a:xfrm>
            <a:prstGeom prst="rect">
              <a:avLst/>
            </a:prstGeom>
            <a:solidFill>
              <a:srgbClr val="F2F2F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35" name="Rectangle 575"/>
            <p:cNvSpPr>
              <a:spLocks noChangeArrowheads="1"/>
            </p:cNvSpPr>
            <p:nvPr/>
          </p:nvSpPr>
          <p:spPr bwMode="auto">
            <a:xfrm>
              <a:off x="2422" y="3084"/>
              <a:ext cx="181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136" name="Rectangle 576"/>
            <p:cNvSpPr>
              <a:spLocks noChangeArrowheads="1"/>
            </p:cNvSpPr>
            <p:nvPr/>
          </p:nvSpPr>
          <p:spPr bwMode="auto">
            <a:xfrm>
              <a:off x="2517" y="3084"/>
              <a:ext cx="139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67137" name="Picture 57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47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38" name="Picture 578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89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39" name="Picture 579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132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0" name="Picture 580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175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1" name="Picture 58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217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2" name="Picture 58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260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3" name="Picture 583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303" y="301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4" name="Picture 58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335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5" name="Picture 58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377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6" name="Picture 58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420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7" name="Picture 587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462" y="3010"/>
              <a:ext cx="2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8" name="Picture 588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484" y="3010"/>
              <a:ext cx="10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49" name="Picture 589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494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0" name="Picture 590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537" y="301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1" name="Picture 591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569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2" name="Picture 592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612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3" name="Picture 593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654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4" name="Picture 594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697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5" name="Picture 595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740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6" name="Picture 596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782" y="301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7" name="Picture 597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814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8" name="Picture 598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857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59" name="Picture 599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899" y="3010"/>
              <a:ext cx="2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0" name="Picture 600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1921" y="3010"/>
              <a:ext cx="1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1" name="Picture 601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921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2" name="Picture 602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963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3" name="Picture 603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006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4" name="Picture 604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049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5" name="Picture 605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091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6" name="Picture 606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134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7" name="Picture 607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176" y="301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8" name="Picture 608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208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69" name="Picture 609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251" y="301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70" name="Picture 610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294" y="301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71" name="Picture 611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2336" y="3010"/>
              <a:ext cx="2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7172" name="Rectangle 612"/>
            <p:cNvSpPr>
              <a:spLocks noChangeArrowheads="1"/>
            </p:cNvSpPr>
            <p:nvPr/>
          </p:nvSpPr>
          <p:spPr bwMode="auto">
            <a:xfrm>
              <a:off x="2358" y="3010"/>
              <a:ext cx="234" cy="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73" name="Rectangle 613"/>
            <p:cNvSpPr>
              <a:spLocks noChangeArrowheads="1"/>
            </p:cNvSpPr>
            <p:nvPr/>
          </p:nvSpPr>
          <p:spPr bwMode="auto">
            <a:xfrm>
              <a:off x="2592" y="3010"/>
              <a:ext cx="1" cy="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74" name="Rectangle 614"/>
            <p:cNvSpPr>
              <a:spLocks noChangeArrowheads="1"/>
            </p:cNvSpPr>
            <p:nvPr/>
          </p:nvSpPr>
          <p:spPr bwMode="auto">
            <a:xfrm>
              <a:off x="2592" y="3010"/>
              <a:ext cx="1" cy="41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76" name="Rectangle 616"/>
            <p:cNvSpPr>
              <a:spLocks noChangeArrowheads="1"/>
            </p:cNvSpPr>
            <p:nvPr/>
          </p:nvSpPr>
          <p:spPr bwMode="auto">
            <a:xfrm>
              <a:off x="1409" y="3510"/>
              <a:ext cx="139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>
                  <a:ln>
                    <a:noFill/>
                  </a:ln>
                  <a:solidFill>
                    <a:srgbClr val="0066FF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178" name="Rectangle 618"/>
            <p:cNvSpPr>
              <a:spLocks noChangeArrowheads="1"/>
            </p:cNvSpPr>
            <p:nvPr/>
          </p:nvSpPr>
          <p:spPr bwMode="auto">
            <a:xfrm>
              <a:off x="1846" y="3510"/>
              <a:ext cx="139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>
                  <a:ln>
                    <a:noFill/>
                  </a:ln>
                  <a:solidFill>
                    <a:srgbClr val="990033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180" name="Rectangle 620"/>
            <p:cNvSpPr>
              <a:spLocks noChangeArrowheads="1"/>
            </p:cNvSpPr>
            <p:nvPr/>
          </p:nvSpPr>
          <p:spPr bwMode="auto">
            <a:xfrm>
              <a:off x="2283" y="3510"/>
              <a:ext cx="139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>
                  <a:ln>
                    <a:noFill/>
                  </a:ln>
                  <a:solidFill>
                    <a:srgbClr val="008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181" name="Rectangle 621"/>
            <p:cNvSpPr>
              <a:spLocks noChangeArrowheads="1"/>
            </p:cNvSpPr>
            <p:nvPr/>
          </p:nvSpPr>
          <p:spPr bwMode="auto">
            <a:xfrm>
              <a:off x="2358" y="3425"/>
              <a:ext cx="234" cy="85"/>
            </a:xfrm>
            <a:prstGeom prst="rect">
              <a:avLst/>
            </a:prstGeom>
            <a:solidFill>
              <a:srgbClr val="BFBFB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82" name="Rectangle 622"/>
            <p:cNvSpPr>
              <a:spLocks noChangeArrowheads="1"/>
            </p:cNvSpPr>
            <p:nvPr/>
          </p:nvSpPr>
          <p:spPr bwMode="auto">
            <a:xfrm>
              <a:off x="2358" y="3510"/>
              <a:ext cx="53" cy="330"/>
            </a:xfrm>
            <a:prstGeom prst="rect">
              <a:avLst/>
            </a:prstGeom>
            <a:solidFill>
              <a:srgbClr val="BFBFB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83" name="Rectangle 623"/>
            <p:cNvSpPr>
              <a:spLocks noChangeArrowheads="1"/>
            </p:cNvSpPr>
            <p:nvPr/>
          </p:nvSpPr>
          <p:spPr bwMode="auto">
            <a:xfrm>
              <a:off x="2539" y="3510"/>
              <a:ext cx="53" cy="330"/>
            </a:xfrm>
            <a:prstGeom prst="rect">
              <a:avLst/>
            </a:prstGeom>
            <a:solidFill>
              <a:srgbClr val="BFBFB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84" name="Rectangle 624"/>
            <p:cNvSpPr>
              <a:spLocks noChangeArrowheads="1"/>
            </p:cNvSpPr>
            <p:nvPr/>
          </p:nvSpPr>
          <p:spPr bwMode="auto">
            <a:xfrm>
              <a:off x="2411" y="3510"/>
              <a:ext cx="128" cy="330"/>
            </a:xfrm>
            <a:prstGeom prst="rect">
              <a:avLst/>
            </a:prstGeom>
            <a:solidFill>
              <a:srgbClr val="BFBFB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185" name="Rectangle 625"/>
            <p:cNvSpPr>
              <a:spLocks noChangeArrowheads="1"/>
            </p:cNvSpPr>
            <p:nvPr/>
          </p:nvSpPr>
          <p:spPr bwMode="auto">
            <a:xfrm>
              <a:off x="2380" y="3544"/>
              <a:ext cx="190" cy="3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186" name="Rectangle 626"/>
            <p:cNvSpPr>
              <a:spLocks noChangeArrowheads="1"/>
            </p:cNvSpPr>
            <p:nvPr/>
          </p:nvSpPr>
          <p:spPr bwMode="auto">
            <a:xfrm>
              <a:off x="2517" y="3510"/>
              <a:ext cx="139" cy="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1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67187" name="Picture 62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47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88" name="Picture 628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89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89" name="Picture 629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132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0" name="Picture 630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175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1" name="Picture 63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217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2" name="Picture 63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260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3" name="Picture 633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303" y="3425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4" name="Picture 63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335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5" name="Picture 63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377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6" name="Picture 63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420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7" name="Picture 637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462" y="3425"/>
              <a:ext cx="2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8" name="Picture 638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484" y="3425"/>
              <a:ext cx="10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199" name="Picture 639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494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0" name="Picture 640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537" y="3425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1" name="Picture 641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569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2" name="Picture 642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612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3" name="Picture 643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654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4" name="Picture 644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697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5" name="Picture 645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740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6" name="Picture 646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782" y="3425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7" name="Picture 647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814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8" name="Picture 648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857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09" name="Picture 649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899" y="3425"/>
              <a:ext cx="2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0" name="Picture 650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1921" y="3425"/>
              <a:ext cx="1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1" name="Picture 651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921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2" name="Picture 652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963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3" name="Picture 653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006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4" name="Picture 654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049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5" name="Picture 655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091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6" name="Picture 656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134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7" name="Picture 657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176" y="3425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8" name="Picture 658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208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19" name="Picture 659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251" y="3425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20" name="Picture 660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294" y="3425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21" name="Picture 661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2336" y="3425"/>
              <a:ext cx="2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7222" name="Rectangle 662"/>
            <p:cNvSpPr>
              <a:spLocks noChangeArrowheads="1"/>
            </p:cNvSpPr>
            <p:nvPr/>
          </p:nvSpPr>
          <p:spPr bwMode="auto">
            <a:xfrm>
              <a:off x="2358" y="3425"/>
              <a:ext cx="234" cy="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223" name="Rectangle 663"/>
            <p:cNvSpPr>
              <a:spLocks noChangeArrowheads="1"/>
            </p:cNvSpPr>
            <p:nvPr/>
          </p:nvSpPr>
          <p:spPr bwMode="auto">
            <a:xfrm>
              <a:off x="2592" y="3425"/>
              <a:ext cx="1" cy="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67224" name="Picture 664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1047" y="384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25" name="Picture 665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1089" y="384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26" name="Picture 666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1121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27" name="Picture 667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1164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28" name="Picture 668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1207" y="384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29" name="Picture 669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1249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0" name="Picture 670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1292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1" name="Picture 671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1335" y="384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2" name="Picture 672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1367" y="384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3" name="Picture 673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1409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4" name="Picture 674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1452" y="384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5" name="Picture 675"/>
            <p:cNvPicPr>
              <a:picLocks noChangeAspect="1" noChangeArrowheads="1"/>
            </p:cNvPicPr>
            <p:nvPr/>
          </p:nvPicPr>
          <p:blipFill>
            <a:blip r:embed="rId19"/>
            <a:srcRect/>
            <a:stretch>
              <a:fillRect/>
            </a:stretch>
          </p:blipFill>
          <p:spPr bwMode="auto">
            <a:xfrm>
              <a:off x="1484" y="3840"/>
              <a:ext cx="1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6" name="Picture 676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1484" y="384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7" name="Picture 677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1526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8" name="Picture 678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1569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39" name="Picture 679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1612" y="384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0" name="Picture 680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1644" y="384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1" name="Picture 681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1686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2" name="Picture 682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1729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3" name="Picture 683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1772" y="384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4" name="Picture 684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1814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5" name="Picture 685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1857" y="384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6" name="Picture 686"/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1889" y="384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7" name="Picture 687"/>
            <p:cNvPicPr>
              <a:picLocks noChangeAspect="1" noChangeArrowheads="1"/>
            </p:cNvPicPr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1910" y="3840"/>
              <a:ext cx="11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8" name="Picture 688"/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1921" y="384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49" name="Picture 689"/>
            <p:cNvPicPr>
              <a:picLocks noChangeAspect="1" noChangeArrowheads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1963" y="384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50" name="Picture 690"/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1995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51" name="Picture 691"/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2038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52" name="Picture 692"/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2081" y="384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53" name="Picture 693"/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2123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54" name="Picture 694"/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2166" y="3840"/>
              <a:ext cx="4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55" name="Picture 695"/>
            <p:cNvPicPr>
              <a:picLocks noChangeAspect="1" noChangeArrowheads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2208" y="384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56" name="Picture 696"/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2240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57" name="Picture 697"/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2283" y="3840"/>
              <a:ext cx="4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258" name="Picture 698"/>
            <p:cNvPicPr>
              <a:picLocks noChangeAspect="1" noChangeArrowheads="1"/>
            </p:cNvPicPr>
            <p:nvPr/>
          </p:nvPicPr>
          <p:blipFill>
            <a:blip r:embed="rId26" cstate="print"/>
            <a:srcRect/>
            <a:stretch>
              <a:fillRect/>
            </a:stretch>
          </p:blipFill>
          <p:spPr bwMode="auto">
            <a:xfrm>
              <a:off x="2326" y="3840"/>
              <a:ext cx="3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7259" name="Rectangle 699"/>
            <p:cNvSpPr>
              <a:spLocks noChangeArrowheads="1"/>
            </p:cNvSpPr>
            <p:nvPr/>
          </p:nvSpPr>
          <p:spPr bwMode="auto">
            <a:xfrm>
              <a:off x="2347" y="3840"/>
              <a:ext cx="245" cy="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260" name="Rectangle 700"/>
            <p:cNvSpPr>
              <a:spLocks noChangeArrowheads="1"/>
            </p:cNvSpPr>
            <p:nvPr/>
          </p:nvSpPr>
          <p:spPr bwMode="auto">
            <a:xfrm>
              <a:off x="2592" y="3425"/>
              <a:ext cx="1" cy="41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261" name="Rectangle 701"/>
            <p:cNvSpPr>
              <a:spLocks noChangeArrowheads="1"/>
            </p:cNvSpPr>
            <p:nvPr/>
          </p:nvSpPr>
          <p:spPr bwMode="auto">
            <a:xfrm>
              <a:off x="2592" y="3840"/>
              <a:ext cx="1" cy="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262" name="Rectangle 702"/>
            <p:cNvSpPr>
              <a:spLocks noChangeArrowheads="1"/>
            </p:cNvSpPr>
            <p:nvPr/>
          </p:nvSpPr>
          <p:spPr bwMode="auto">
            <a:xfrm>
              <a:off x="2592" y="3840"/>
              <a:ext cx="1" cy="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263" name="Rectangle 703"/>
            <p:cNvSpPr>
              <a:spLocks noChangeArrowheads="1"/>
            </p:cNvSpPr>
            <p:nvPr/>
          </p:nvSpPr>
          <p:spPr bwMode="auto">
            <a:xfrm>
              <a:off x="898" y="3830"/>
              <a:ext cx="11" cy="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735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7616042" y="6246075"/>
            <a:ext cx="1135516" cy="321475"/>
          </a:xfrm>
          <a:prstGeom prst="rect">
            <a:avLst/>
          </a:prstGeom>
          <a:noFill/>
        </p:spPr>
      </p:pic>
      <p:pic>
        <p:nvPicPr>
          <p:cNvPr id="736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7398330" y="6589576"/>
            <a:ext cx="1638795" cy="209049"/>
          </a:xfrm>
          <a:prstGeom prst="rect">
            <a:avLst/>
          </a:prstGeom>
          <a:noFill/>
        </p:spPr>
      </p:pic>
      <p:sp>
        <p:nvSpPr>
          <p:cNvPr id="743" name="TextBox 742"/>
          <p:cNvSpPr txBox="1"/>
          <p:nvPr/>
        </p:nvSpPr>
        <p:spPr>
          <a:xfrm>
            <a:off x="678426" y="1219200"/>
            <a:ext cx="69987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latin typeface="Arial" pitchFamily="34" charset="0"/>
                <a:cs typeface="Arial" pitchFamily="34" charset="0"/>
              </a:rPr>
              <a:t>Ученики используют предметные, процедурные и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эпистемологические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знания. Демонстрируют передовое научное мышление. Интерпретируют данные в различных сложных жизненных ситуациях…</a:t>
            </a:r>
          </a:p>
        </p:txBody>
      </p:sp>
      <p:sp>
        <p:nvSpPr>
          <p:cNvPr id="744" name="TextBox 743"/>
          <p:cNvSpPr txBox="1"/>
          <p:nvPr/>
        </p:nvSpPr>
        <p:spPr>
          <a:xfrm>
            <a:off x="663677" y="2057400"/>
            <a:ext cx="7064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latin typeface="Arial" pitchFamily="34" charset="0"/>
                <a:cs typeface="Arial" pitchFamily="34" charset="0"/>
              </a:rPr>
              <a:t>Делают множественные выводы, сравнения и сопоставления в текстах, демонстрируют полное и детальное понимание одного или нескольких текстов. Используют предметные и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эпистемологические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знания… </a:t>
            </a:r>
          </a:p>
        </p:txBody>
      </p:sp>
      <p:sp>
        <p:nvSpPr>
          <p:cNvPr id="747" name="Rectangle 470"/>
          <p:cNvSpPr>
            <a:spLocks noChangeArrowheads="1"/>
          </p:cNvSpPr>
          <p:nvPr/>
        </p:nvSpPr>
        <p:spPr bwMode="auto">
          <a:xfrm>
            <a:off x="624311" y="2927350"/>
            <a:ext cx="7059189" cy="793750"/>
          </a:xfrm>
          <a:prstGeom prst="rect">
            <a:avLst/>
          </a:prstGeom>
          <a:solidFill>
            <a:srgbClr val="B8CCE4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ru-RU" sz="1600" dirty="0">
                <a:latin typeface="Arial" pitchFamily="34" charset="0"/>
                <a:cs typeface="Arial" pitchFamily="34" charset="0"/>
              </a:rPr>
              <a:t>Успешно справляются с заданиями, в которых требуется сделать выводы, опираясь на научный и технологический подход. Применяют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взаимосвязное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научное мышление в незнакомых ситуациях…</a:t>
            </a:r>
          </a:p>
        </p:txBody>
      </p:sp>
      <p:sp>
        <p:nvSpPr>
          <p:cNvPr id="748" name="Rectangle 520"/>
          <p:cNvSpPr>
            <a:spLocks noChangeArrowheads="1"/>
          </p:cNvSpPr>
          <p:nvPr/>
        </p:nvSpPr>
        <p:spPr bwMode="auto">
          <a:xfrm>
            <a:off x="627416" y="3744275"/>
            <a:ext cx="7062434" cy="745175"/>
          </a:xfrm>
          <a:prstGeom prst="rect">
            <a:avLst/>
          </a:prstGeom>
          <a:solidFill>
            <a:srgbClr val="DBE5F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ru-RU" sz="1600" dirty="0">
                <a:latin typeface="Arial" pitchFamily="34" charset="0"/>
                <a:cs typeface="Arial" pitchFamily="34" charset="0"/>
              </a:rPr>
              <a:t>Ученики определяют ясно обозначенные научные вопросы в различных контекстах. Объясняют, разрабатывают исследований, интерпретируют  данные, которые требуют когнитивной деятельности среднего уровня…  </a:t>
            </a:r>
          </a:p>
        </p:txBody>
      </p:sp>
      <p:sp>
        <p:nvSpPr>
          <p:cNvPr id="749" name="Rectangle 571"/>
          <p:cNvSpPr>
            <a:spLocks noChangeArrowheads="1"/>
          </p:cNvSpPr>
          <p:nvPr/>
        </p:nvSpPr>
        <p:spPr bwMode="auto">
          <a:xfrm>
            <a:off x="634181" y="4533901"/>
            <a:ext cx="7042969" cy="723899"/>
          </a:xfrm>
          <a:prstGeom prst="rect">
            <a:avLst/>
          </a:prstGeom>
          <a:solidFill>
            <a:srgbClr val="F2F2F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lnSpc>
                <a:spcPct val="90000"/>
              </a:lnSpc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У школьников сформирован достаточный базис для объяснения решения задач, на основе простейших действия, при условии наличия знакомого контекста</a:t>
            </a:r>
          </a:p>
        </p:txBody>
      </p:sp>
      <p:sp>
        <p:nvSpPr>
          <p:cNvPr id="750" name="Rectangle 622"/>
          <p:cNvSpPr>
            <a:spLocks noChangeArrowheads="1"/>
          </p:cNvSpPr>
          <p:nvPr/>
        </p:nvSpPr>
        <p:spPr bwMode="auto">
          <a:xfrm>
            <a:off x="647019" y="5289551"/>
            <a:ext cx="7036481" cy="781050"/>
          </a:xfrm>
          <a:prstGeom prst="rect">
            <a:avLst/>
          </a:prstGeom>
          <a:solidFill>
            <a:srgbClr val="BFBFB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ru-RU" sz="1600" dirty="0">
                <a:latin typeface="Arial" pitchFamily="34" charset="0"/>
                <a:cs typeface="Arial" pitchFamily="34" charset="0"/>
              </a:rPr>
              <a:t>Сформированы ограниченные представления и знания, которые применяют только в знакомых ситуациях, имеющих простейшее научное объяснение, которое следует из задания…</a:t>
            </a:r>
          </a:p>
        </p:txBody>
      </p:sp>
      <p:pic>
        <p:nvPicPr>
          <p:cNvPr id="311" name="Рисунок 310" descr="chemistry-items.png"/>
          <p:cNvPicPr>
            <a:picLocks noChangeAspect="1"/>
          </p:cNvPicPr>
          <p:nvPr/>
        </p:nvPicPr>
        <p:blipFill>
          <a:blip r:embed="rId29" cstate="print"/>
          <a:srcRect b="25574"/>
          <a:stretch>
            <a:fillRect/>
          </a:stretch>
        </p:blipFill>
        <p:spPr>
          <a:xfrm>
            <a:off x="457200" y="5730949"/>
            <a:ext cx="2575746" cy="1127051"/>
          </a:xfrm>
          <a:prstGeom prst="rect">
            <a:avLst/>
          </a:prstGeom>
        </p:spPr>
      </p:pic>
      <p:pic>
        <p:nvPicPr>
          <p:cNvPr id="309" name="Рисунок 308" descr="—Pngtree—cartoon glassware chemical laboratory instrument_4352346.png"/>
          <p:cNvPicPr>
            <a:picLocks noChangeAspect="1"/>
          </p:cNvPicPr>
          <p:nvPr/>
        </p:nvPicPr>
        <p:blipFill>
          <a:blip r:embed="rId30" cstate="print"/>
          <a:srcRect l="40159" t="11905" r="40159" b="13333"/>
          <a:stretch>
            <a:fillRect/>
          </a:stretch>
        </p:blipFill>
        <p:spPr>
          <a:xfrm>
            <a:off x="7881260" y="-261260"/>
            <a:ext cx="1349828" cy="5127171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8686800" cy="11430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lnSpc>
                <a:spcPts val="3300"/>
              </a:lnSpc>
              <a:buNone/>
            </a:pPr>
            <a:r>
              <a:rPr lang="ru-RU" sz="35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Наивысший уровень </a:t>
            </a:r>
            <a:br>
              <a:rPr lang="ru-RU" sz="35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5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естественно-научной</a:t>
            </a:r>
            <a:r>
              <a:rPr lang="ru-RU" sz="35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грамотности</a:t>
            </a:r>
          </a:p>
        </p:txBody>
      </p:sp>
      <p:graphicFrame>
        <p:nvGraphicFramePr>
          <p:cNvPr id="20" name="Схема 19"/>
          <p:cNvGraphicFramePr/>
          <p:nvPr/>
        </p:nvGraphicFramePr>
        <p:xfrm>
          <a:off x="152400" y="1219200"/>
          <a:ext cx="8851900" cy="5473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2" name="Группа 10"/>
          <p:cNvGrpSpPr/>
          <p:nvPr/>
        </p:nvGrpSpPr>
        <p:grpSpPr>
          <a:xfrm>
            <a:off x="6858000" y="1092201"/>
            <a:ext cx="2286000" cy="2214339"/>
            <a:chOff x="12517030" y="919613"/>
            <a:chExt cx="1749879" cy="1749879"/>
          </a:xfrm>
        </p:grpSpPr>
        <p:pic>
          <p:nvPicPr>
            <p:cNvPr id="12" name="Рисунок 11" descr="seal_circle_red2.pn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517030" y="919613"/>
              <a:ext cx="1749879" cy="1749879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12775966" y="1334683"/>
              <a:ext cx="1281395" cy="7539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8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6-й </a:t>
              </a:r>
              <a:br>
                <a:rPr lang="ru-RU" sz="28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ru-RU" sz="28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уровень</a:t>
              </a:r>
            </a:p>
          </p:txBody>
        </p:sp>
      </p:grpSp>
      <p:pic>
        <p:nvPicPr>
          <p:cNvPr id="21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62000" y="5638800"/>
            <a:ext cx="933650" cy="264325"/>
          </a:xfrm>
          <a:prstGeom prst="rect">
            <a:avLst/>
          </a:prstGeom>
          <a:noFill/>
        </p:spPr>
      </p:pic>
      <p:pic>
        <p:nvPicPr>
          <p:cNvPr id="22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33401" y="6019800"/>
            <a:ext cx="1352550" cy="172535"/>
          </a:xfrm>
          <a:prstGeom prst="rect">
            <a:avLst/>
          </a:prstGeom>
          <a:noFill/>
        </p:spPr>
      </p:pic>
      <p:pic>
        <p:nvPicPr>
          <p:cNvPr id="9" name="Рисунок 8" descr="col3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0" y="4105275"/>
            <a:ext cx="1337582" cy="1337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0922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Blue-White-full-width-background-02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0800000">
            <a:off x="0" y="14573"/>
            <a:ext cx="9144000" cy="2804422"/>
          </a:xfrm>
        </p:spPr>
      </p:pic>
      <p:pic>
        <p:nvPicPr>
          <p:cNvPr id="11" name="Рисунок 10" descr="Parent-Teacher Meeting.png"/>
          <p:cNvPicPr>
            <a:picLocks noChangeAspect="1"/>
          </p:cNvPicPr>
          <p:nvPr/>
        </p:nvPicPr>
        <p:blipFill rotWithShape="1">
          <a:blip r:embed="rId3" cstate="print"/>
          <a:srcRect l="10738" t="10805" r="10343" b="8005"/>
          <a:stretch/>
        </p:blipFill>
        <p:spPr>
          <a:xfrm>
            <a:off x="498306" y="2468945"/>
            <a:ext cx="3895893" cy="4008056"/>
          </a:xfrm>
          <a:prstGeom prst="rect">
            <a:avLst/>
          </a:prstGeom>
        </p:spPr>
      </p:pic>
      <p:pic>
        <p:nvPicPr>
          <p:cNvPr id="10" name="Рисунок 9" descr="speech-bubble-vector-png-7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0" y="228600"/>
            <a:ext cx="5194860" cy="4314756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 rot="21235585">
            <a:off x="3625332" y="727767"/>
            <a:ext cx="5348397" cy="36317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800" b="1" cap="none" spc="0" dirty="0" smtClean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Математическая </a:t>
            </a:r>
            <a:r>
              <a:rPr lang="en-US" sz="3800" b="1" cap="none" spc="0" dirty="0" smtClean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800" b="1" cap="none" spc="0" dirty="0" smtClean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800" b="1" cap="none" spc="0" dirty="0" smtClean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800" b="1" cap="none" spc="0" dirty="0" smtClean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и </a:t>
            </a:r>
            <a:r>
              <a:rPr lang="ru-RU" sz="3800" b="1" cap="none" spc="0" dirty="0" err="1" smtClean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естественно-научная</a:t>
            </a:r>
            <a:r>
              <a:rPr lang="ru-RU" sz="3800" b="1" cap="none" spc="0" dirty="0" smtClean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3800" b="1" cap="none" spc="0" dirty="0" smtClean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800" b="1" cap="none" spc="0" dirty="0" smtClean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грамотность </a:t>
            </a:r>
            <a:r>
              <a:rPr lang="en-US" sz="3800" b="1" cap="none" spc="0" dirty="0" smtClean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en-US" sz="3800" b="1" cap="none" spc="0" dirty="0" smtClean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800" b="1" cap="none" spc="0" dirty="0" smtClean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в </a:t>
            </a:r>
            <a:r>
              <a:rPr lang="en-US" sz="3800" b="1" cap="none" spc="0" dirty="0" smtClean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TIMSS</a:t>
            </a:r>
            <a:r>
              <a:rPr lang="ru-RU" sz="4000" b="1" cap="none" spc="0" dirty="0" smtClean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4000" b="1" cap="none" spc="0" dirty="0" smtClean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endParaRPr lang="ru-RU" sz="4000" b="1" cap="none" spc="0" dirty="0">
              <a:ln w="1905"/>
              <a:solidFill>
                <a:schemeClr val="accent5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29563" y="4807618"/>
            <a:ext cx="1135516" cy="321475"/>
          </a:xfrm>
          <a:prstGeom prst="rect">
            <a:avLst/>
          </a:prstGeom>
          <a:noFill/>
        </p:spPr>
      </p:pic>
      <p:pic>
        <p:nvPicPr>
          <p:cNvPr id="12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91833" y="5183685"/>
            <a:ext cx="1638795" cy="209049"/>
          </a:xfrm>
          <a:prstGeom prst="rect">
            <a:avLst/>
          </a:prstGeom>
          <a:noFill/>
        </p:spPr>
      </p:pic>
      <p:pic>
        <p:nvPicPr>
          <p:cNvPr id="14" name="Содержимое 7" descr="img1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89990" y="3072073"/>
            <a:ext cx="2254010" cy="3951027"/>
          </a:xfrm>
          <a:prstGeom prst="rect">
            <a:avLst/>
          </a:prstGeom>
        </p:spPr>
      </p:pic>
      <p:pic>
        <p:nvPicPr>
          <p:cNvPr id="15" name="Рисунок 14" descr="43e59019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917970" y="4635500"/>
            <a:ext cx="1478565" cy="2222500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 descr="33658PICU6rpKd7E58PIC3469_PIC2018.png"/>
          <p:cNvPicPr>
            <a:picLocks noChangeAspect="1"/>
          </p:cNvPicPr>
          <p:nvPr/>
        </p:nvPicPr>
        <p:blipFill>
          <a:blip r:embed="rId2" cstate="print"/>
          <a:srcRect l="51395" t="40869" r="3613" b="33565"/>
          <a:stretch>
            <a:fillRect/>
          </a:stretch>
        </p:blipFill>
        <p:spPr>
          <a:xfrm>
            <a:off x="381000" y="1371600"/>
            <a:ext cx="6193971" cy="1848548"/>
          </a:xfrm>
          <a:prstGeom prst="rect">
            <a:avLst/>
          </a:prstGeom>
        </p:spPr>
      </p:pic>
      <p:pic>
        <p:nvPicPr>
          <p:cNvPr id="17" name="Рисунок 16" descr="33658PICU6rpKd7E58PIC3469_PIC2018.png"/>
          <p:cNvPicPr>
            <a:picLocks noChangeAspect="1"/>
          </p:cNvPicPr>
          <p:nvPr/>
        </p:nvPicPr>
        <p:blipFill>
          <a:blip r:embed="rId2" cstate="print"/>
          <a:srcRect l="4487" t="41308" r="53128" b="35890"/>
          <a:stretch>
            <a:fillRect/>
          </a:stretch>
        </p:blipFill>
        <p:spPr>
          <a:xfrm>
            <a:off x="631372" y="4887687"/>
            <a:ext cx="5834743" cy="1023258"/>
          </a:xfrm>
          <a:prstGeom prst="rect">
            <a:avLst/>
          </a:prstGeom>
        </p:spPr>
      </p:pic>
      <p:pic>
        <p:nvPicPr>
          <p:cNvPr id="19" name="Рисунок 18" descr="33658PICU6rpKd7E58PIC3469_PIC2018.png"/>
          <p:cNvPicPr>
            <a:picLocks noChangeAspect="1"/>
          </p:cNvPicPr>
          <p:nvPr/>
        </p:nvPicPr>
        <p:blipFill>
          <a:blip r:embed="rId2" cstate="print"/>
          <a:srcRect l="5538" t="72756" r="53026" b="7517"/>
          <a:stretch>
            <a:fillRect/>
          </a:stretch>
        </p:blipFill>
        <p:spPr>
          <a:xfrm>
            <a:off x="749522" y="3086764"/>
            <a:ext cx="5760135" cy="1844464"/>
          </a:xfrm>
          <a:prstGeom prst="rect">
            <a:avLst/>
          </a:prstGeom>
        </p:spPr>
      </p:pic>
      <p:pic>
        <p:nvPicPr>
          <p:cNvPr id="7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3444" y="6364185"/>
            <a:ext cx="933650" cy="264325"/>
          </a:xfrm>
          <a:prstGeom prst="rect">
            <a:avLst/>
          </a:prstGeom>
          <a:noFill/>
        </p:spPr>
      </p:pic>
      <p:pic>
        <p:nvPicPr>
          <p:cNvPr id="8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81115" y="6102934"/>
            <a:ext cx="1194698" cy="152399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1981200" y="381000"/>
            <a:ext cx="4455515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Международное </a:t>
            </a:r>
          </a:p>
          <a:p>
            <a:pPr algn="ctr"/>
            <a:r>
              <a:rPr lang="ru-RU" sz="32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исследование </a:t>
            </a:r>
            <a:r>
              <a:rPr lang="en-US" sz="32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TIMSS</a:t>
            </a:r>
            <a:endParaRPr lang="ru-RU" sz="3200" b="1" dirty="0">
              <a:ln w="1905"/>
              <a:solidFill>
                <a:schemeClr val="accent5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Рисунок 15" descr="rLfown.png"/>
          <p:cNvPicPr>
            <a:picLocks noChangeAspect="1"/>
          </p:cNvPicPr>
          <p:nvPr/>
        </p:nvPicPr>
        <p:blipFill>
          <a:blip r:embed="rId5" cstate="print"/>
          <a:srcRect l="9426" b="43833"/>
          <a:stretch>
            <a:fillRect/>
          </a:stretch>
        </p:blipFill>
        <p:spPr>
          <a:xfrm>
            <a:off x="0" y="4750777"/>
            <a:ext cx="5029200" cy="2107223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1266715" y="1649119"/>
            <a:ext cx="46460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Это исследование качества школьного математического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естественно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научного образования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dirty="0" smtClean="0">
                <a:latin typeface="Arial" pitchFamily="34" charset="0"/>
                <a:cs typeface="Arial" pitchFamily="34" charset="0"/>
              </a:rPr>
            </a:b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(Trends in Mathematics and Science Study)</a:t>
            </a:r>
            <a:endParaRPr lang="ru-RU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390671" y="3281237"/>
            <a:ext cx="438985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TIMSS 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проводят раз в 4 года.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Цель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сравнить и оценить школьную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подготовку учеников 4-х и 8-х классов,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 также выявить особенности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образовательных систем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208313" y="5035619"/>
            <a:ext cx="47570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Москва участвует в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TIMSS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как отдельный субъект РФ с 2019 года</a:t>
            </a:r>
          </a:p>
        </p:txBody>
      </p:sp>
      <p:pic>
        <p:nvPicPr>
          <p:cNvPr id="13" name="Содержимое 4" descr="115600618_142.png"/>
          <p:cNvPicPr>
            <a:picLocks noGrp="1" noChangeAspect="1"/>
          </p:cNvPicPr>
          <p:nvPr>
            <p:ph sz="half" idx="2"/>
          </p:nvPr>
        </p:nvPicPr>
        <p:blipFill>
          <a:blip r:embed="rId6" cstate="print"/>
          <a:srcRect b="25778"/>
          <a:stretch>
            <a:fillRect/>
          </a:stretch>
        </p:blipFill>
        <p:spPr>
          <a:xfrm>
            <a:off x="6617524" y="1999071"/>
            <a:ext cx="2775857" cy="4858929"/>
          </a:xfr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overmakova\Desktop\Презентации. Материал\Люди разных возрастов\Методика\b0adcc2b034eb0481195c8e1bc0fe5f9.png"/>
          <p:cNvPicPr>
            <a:picLocks noChangeAspect="1" noChangeArrowheads="1"/>
          </p:cNvPicPr>
          <p:nvPr/>
        </p:nvPicPr>
        <p:blipFill>
          <a:blip r:embed="rId2" cstate="print"/>
          <a:srcRect l="6106" t="20037" b="2249"/>
          <a:stretch>
            <a:fillRect/>
          </a:stretch>
        </p:blipFill>
        <p:spPr bwMode="auto">
          <a:xfrm>
            <a:off x="190005" y="498762"/>
            <a:ext cx="8953995" cy="6359238"/>
          </a:xfrm>
          <a:prstGeom prst="rect">
            <a:avLst/>
          </a:prstGeom>
          <a:noFill/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71450" y="1"/>
            <a:ext cx="8515349" cy="47119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Результаты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РФ в </a:t>
            </a:r>
            <a:r>
              <a:rPr lang="en-US" sz="2400" b="1" dirty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TIMSS-2015</a:t>
            </a:r>
            <a:endParaRPr lang="ru-RU" sz="2400" b="1" dirty="0">
              <a:solidFill>
                <a:srgbClr val="C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5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806" y="6304955"/>
            <a:ext cx="1135516" cy="321475"/>
          </a:xfrm>
          <a:prstGeom prst="rect">
            <a:avLst/>
          </a:prstGeom>
          <a:noFill/>
        </p:spPr>
      </p:pic>
      <p:pic>
        <p:nvPicPr>
          <p:cNvPr id="6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57604" y="4927030"/>
            <a:ext cx="1638795" cy="209049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794384" y="793068"/>
            <a:ext cx="114129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 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класс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920069" y="779210"/>
            <a:ext cx="114129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класс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504921" y="1099845"/>
            <a:ext cx="1820169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Математика</a:t>
            </a:r>
          </a:p>
        </p:txBody>
      </p:sp>
      <p:grpSp>
        <p:nvGrpSpPr>
          <p:cNvPr id="2" name="Группа 16"/>
          <p:cNvGrpSpPr/>
          <p:nvPr/>
        </p:nvGrpSpPr>
        <p:grpSpPr>
          <a:xfrm>
            <a:off x="1235034" y="1336714"/>
            <a:ext cx="2731325" cy="1143255"/>
            <a:chOff x="2197010" y="1491087"/>
            <a:chExt cx="2578860" cy="1143255"/>
          </a:xfrm>
        </p:grpSpPr>
        <p:pic>
          <p:nvPicPr>
            <p:cNvPr id="11" name="Picture 3" descr="C:\Users\overmakova\Desktop\Презентации. Материал\Для оформления\Блоки - универсалка\vector-banner-graphics-design-png-3.png"/>
            <p:cNvPicPr>
              <a:picLocks noChangeAspect="1" noChangeArrowheads="1"/>
            </p:cNvPicPr>
            <p:nvPr/>
          </p:nvPicPr>
          <p:blipFill>
            <a:blip r:embed="rId5" cstate="print"/>
            <a:srcRect l="14286" r="51885" b="70318"/>
            <a:stretch>
              <a:fillRect/>
            </a:stretch>
          </p:blipFill>
          <p:spPr bwMode="auto">
            <a:xfrm>
              <a:off x="2197010" y="1491087"/>
              <a:ext cx="2578860" cy="1143255"/>
            </a:xfrm>
            <a:prstGeom prst="rect">
              <a:avLst/>
            </a:prstGeom>
            <a:noFill/>
          </p:spPr>
        </p:pic>
        <p:sp>
          <p:nvSpPr>
            <p:cNvPr id="15" name="Прямоугольник 14"/>
            <p:cNvSpPr/>
            <p:nvPr/>
          </p:nvSpPr>
          <p:spPr>
            <a:xfrm>
              <a:off x="2796861" y="1605539"/>
              <a:ext cx="105559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7 место </a:t>
              </a: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2198310" y="2056801"/>
              <a:ext cx="226217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среди 49 участников</a:t>
              </a:r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1436914" y="2475404"/>
            <a:ext cx="1909947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Естествознание</a:t>
            </a:r>
          </a:p>
        </p:txBody>
      </p:sp>
      <p:pic>
        <p:nvPicPr>
          <p:cNvPr id="19" name="Picture 3" descr="C:\Users\overmakova\Desktop\Презентации. Материал\Для оформления\Блоки - универсалка\vector-banner-graphics-design-png-3.png"/>
          <p:cNvPicPr>
            <a:picLocks noChangeAspect="1" noChangeArrowheads="1"/>
          </p:cNvPicPr>
          <p:nvPr/>
        </p:nvPicPr>
        <p:blipFill>
          <a:blip r:embed="rId5" cstate="print"/>
          <a:srcRect l="14286" r="51885" b="70318"/>
          <a:stretch>
            <a:fillRect/>
          </a:stretch>
        </p:blipFill>
        <p:spPr bwMode="auto">
          <a:xfrm>
            <a:off x="1221179" y="2676651"/>
            <a:ext cx="2731325" cy="1143255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1797117" y="2791100"/>
            <a:ext cx="1117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 место 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283986" y="3232460"/>
            <a:ext cx="23959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среди 47 участников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113043" y="1074117"/>
            <a:ext cx="1820169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Математика</a:t>
            </a:r>
          </a:p>
        </p:txBody>
      </p:sp>
      <p:pic>
        <p:nvPicPr>
          <p:cNvPr id="23" name="Picture 3" descr="C:\Users\overmakova\Desktop\Презентации. Материал\Для оформления\Блоки - универсалка\vector-banner-graphics-design-png-3.png"/>
          <p:cNvPicPr>
            <a:picLocks noChangeAspect="1" noChangeArrowheads="1"/>
          </p:cNvPicPr>
          <p:nvPr/>
        </p:nvPicPr>
        <p:blipFill>
          <a:blip r:embed="rId5" cstate="print"/>
          <a:srcRect l="14286" r="51885" b="70318"/>
          <a:stretch>
            <a:fillRect/>
          </a:stretch>
        </p:blipFill>
        <p:spPr bwMode="auto">
          <a:xfrm>
            <a:off x="4876800" y="1320885"/>
            <a:ext cx="2731325" cy="1143255"/>
          </a:xfrm>
          <a:prstGeom prst="rect">
            <a:avLst/>
          </a:prstGeom>
          <a:noFill/>
        </p:spPr>
      </p:pic>
      <p:sp>
        <p:nvSpPr>
          <p:cNvPr id="24" name="Прямоугольник 23"/>
          <p:cNvSpPr/>
          <p:nvPr/>
        </p:nvSpPr>
        <p:spPr>
          <a:xfrm>
            <a:off x="5393361" y="1411582"/>
            <a:ext cx="1117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 место 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4915856" y="1876693"/>
            <a:ext cx="23959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среди 39 участников</a:t>
            </a:r>
          </a:p>
        </p:txBody>
      </p:sp>
      <p:pic>
        <p:nvPicPr>
          <p:cNvPr id="26" name="Picture 3" descr="C:\Users\overmakova\Desktop\Презентации. Материал\Для оформления\Блоки - универсалка\vector-banner-graphics-design-png-3.png"/>
          <p:cNvPicPr>
            <a:picLocks noChangeAspect="1" noChangeArrowheads="1"/>
          </p:cNvPicPr>
          <p:nvPr/>
        </p:nvPicPr>
        <p:blipFill>
          <a:blip r:embed="rId5" cstate="print"/>
          <a:srcRect l="14286" r="51885" b="70318"/>
          <a:stretch>
            <a:fillRect/>
          </a:stretch>
        </p:blipFill>
        <p:spPr bwMode="auto">
          <a:xfrm>
            <a:off x="4769921" y="2674671"/>
            <a:ext cx="2731325" cy="1143255"/>
          </a:xfrm>
          <a:prstGeom prst="rect">
            <a:avLst/>
          </a:prstGeom>
          <a:noFill/>
        </p:spPr>
      </p:pic>
      <p:sp>
        <p:nvSpPr>
          <p:cNvPr id="27" name="Прямоугольник 26"/>
          <p:cNvSpPr/>
          <p:nvPr/>
        </p:nvSpPr>
        <p:spPr>
          <a:xfrm>
            <a:off x="4997534" y="2473425"/>
            <a:ext cx="1909947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Естествознание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5333984" y="2777245"/>
            <a:ext cx="1117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 место 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4795123" y="3264127"/>
            <a:ext cx="23959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среди 39 участников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rojetor.png"/>
          <p:cNvPicPr>
            <a:picLocks noChangeAspect="1"/>
          </p:cNvPicPr>
          <p:nvPr/>
        </p:nvPicPr>
        <p:blipFill>
          <a:blip r:embed="rId2" cstate="print"/>
          <a:srcRect t="4876" b="-1457"/>
          <a:stretch>
            <a:fillRect/>
          </a:stretch>
        </p:blipFill>
        <p:spPr>
          <a:xfrm>
            <a:off x="33453" y="78060"/>
            <a:ext cx="9044049" cy="677994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27294" y="844844"/>
            <a:ext cx="80941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6F9D"/>
                </a:solidFill>
                <a:latin typeface="Arial" pitchFamily="34" charset="0"/>
                <a:cs typeface="Arial" pitchFamily="34" charset="0"/>
              </a:rPr>
              <a:t>Международная оценка навыков учеников в возрасте 15 лет </a:t>
            </a:r>
            <a:r>
              <a:rPr lang="en-US" dirty="0">
                <a:solidFill>
                  <a:srgbClr val="006F9D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dirty="0">
                <a:solidFill>
                  <a:srgbClr val="006F9D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>
                <a:solidFill>
                  <a:srgbClr val="006F9D"/>
                </a:solidFill>
                <a:latin typeface="Arial" pitchFamily="34" charset="0"/>
                <a:cs typeface="Arial" pitchFamily="34" charset="0"/>
              </a:rPr>
              <a:t>в рамках исследования PISA проводится по 3 направлениям. </a:t>
            </a:r>
            <a:r>
              <a:rPr lang="en-US" dirty="0">
                <a:solidFill>
                  <a:srgbClr val="006F9D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dirty="0">
                <a:solidFill>
                  <a:srgbClr val="006F9D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>
                <a:solidFill>
                  <a:srgbClr val="006F9D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dirty="0">
                <a:solidFill>
                  <a:srgbClr val="006F9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реди 72 участников Российская Федерация </a:t>
            </a:r>
            <a:r>
              <a:rPr lang="en-US" dirty="0">
                <a:solidFill>
                  <a:srgbClr val="006F9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en-US" dirty="0">
                <a:solidFill>
                  <a:srgbClr val="006F9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dirty="0">
                <a:solidFill>
                  <a:srgbClr val="006F9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заняла в последнем цикле </a:t>
            </a:r>
            <a:r>
              <a:rPr lang="en-US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PISA-2015*</a:t>
            </a:r>
            <a:r>
              <a:rPr lang="ru-RU" dirty="0">
                <a:solidFill>
                  <a:srgbClr val="006F9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r>
              <a:rPr lang="ru-RU" dirty="0">
                <a:solidFill>
                  <a:srgbClr val="006F9D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grpSp>
        <p:nvGrpSpPr>
          <p:cNvPr id="24" name="Группа 23"/>
          <p:cNvGrpSpPr/>
          <p:nvPr/>
        </p:nvGrpSpPr>
        <p:grpSpPr>
          <a:xfrm>
            <a:off x="5765256" y="1937385"/>
            <a:ext cx="1913537" cy="2359536"/>
            <a:chOff x="6178703" y="2220687"/>
            <a:chExt cx="1913537" cy="2359536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6178703" y="3995448"/>
              <a:ext cx="191353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1600" b="1" dirty="0">
                  <a:solidFill>
                    <a:srgbClr val="006F9D"/>
                  </a:solidFill>
                  <a:latin typeface="Arial" pitchFamily="34" charset="0"/>
                  <a:cs typeface="Arial" pitchFamily="34" charset="0"/>
                </a:rPr>
                <a:t>Математическая </a:t>
              </a:r>
              <a:br>
                <a:rPr lang="ru-RU" sz="1600" b="1" dirty="0">
                  <a:solidFill>
                    <a:srgbClr val="006F9D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ru-RU" sz="1600" b="1" dirty="0">
                  <a:solidFill>
                    <a:srgbClr val="006F9D"/>
                  </a:solidFill>
                  <a:latin typeface="Arial" pitchFamily="34" charset="0"/>
                  <a:cs typeface="Arial" pitchFamily="34" charset="0"/>
                </a:rPr>
                <a:t>грамотность</a:t>
              </a:r>
            </a:p>
          </p:txBody>
        </p:sp>
        <p:grpSp>
          <p:nvGrpSpPr>
            <p:cNvPr id="23" name="Группа 22"/>
            <p:cNvGrpSpPr/>
            <p:nvPr/>
          </p:nvGrpSpPr>
          <p:grpSpPr>
            <a:xfrm>
              <a:off x="6295902" y="2220687"/>
              <a:ext cx="1543794" cy="2053671"/>
              <a:chOff x="6524501" y="2166258"/>
              <a:chExt cx="1543794" cy="2053671"/>
            </a:xfrm>
          </p:grpSpPr>
          <p:pic>
            <p:nvPicPr>
              <p:cNvPr id="11" name="Рисунок 10" descr="vector-banner-graphics-design-png-3.png"/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 l="54322" b="62879"/>
              <a:stretch>
                <a:fillRect/>
              </a:stretch>
            </p:blipFill>
            <p:spPr>
              <a:xfrm>
                <a:off x="6524501" y="2166258"/>
                <a:ext cx="1543794" cy="2053671"/>
              </a:xfrm>
              <a:prstGeom prst="rect">
                <a:avLst/>
              </a:prstGeom>
            </p:spPr>
          </p:pic>
          <p:sp>
            <p:nvSpPr>
              <p:cNvPr id="17" name="Прямоугольник 16"/>
              <p:cNvSpPr/>
              <p:nvPr/>
            </p:nvSpPr>
            <p:spPr>
              <a:xfrm>
                <a:off x="6693052" y="2438789"/>
                <a:ext cx="1337354" cy="9541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2800" b="1" dirty="0">
                    <a:solidFill>
                      <a:srgbClr val="002060"/>
                    </a:solidFill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23 </a:t>
                </a:r>
                <a:br>
                  <a:rPr lang="ru-RU" sz="2800" b="1" dirty="0">
                    <a:solidFill>
                      <a:srgbClr val="002060"/>
                    </a:solidFill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</a:br>
                <a:r>
                  <a:rPr lang="ru-RU" sz="2800" b="1" dirty="0">
                    <a:solidFill>
                      <a:srgbClr val="002060"/>
                    </a:solidFill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место </a:t>
                </a:r>
                <a:endParaRPr lang="ru-RU" sz="2800" b="1" dirty="0">
                  <a:solidFill>
                    <a:srgbClr val="002060"/>
                  </a:solidFill>
                </a:endParaRPr>
              </a:p>
            </p:txBody>
          </p:sp>
        </p:grpSp>
      </p:grpSp>
      <p:grpSp>
        <p:nvGrpSpPr>
          <p:cNvPr id="26" name="Группа 25"/>
          <p:cNvGrpSpPr/>
          <p:nvPr/>
        </p:nvGrpSpPr>
        <p:grpSpPr>
          <a:xfrm>
            <a:off x="3547671" y="1939365"/>
            <a:ext cx="2356158" cy="2346937"/>
            <a:chOff x="1588241" y="2222400"/>
            <a:chExt cx="2356158" cy="2346937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1588241" y="3984562"/>
              <a:ext cx="2356158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1600" b="1" dirty="0">
                  <a:solidFill>
                    <a:srgbClr val="006F9D"/>
                  </a:solidFill>
                  <a:latin typeface="Arial" pitchFamily="34" charset="0"/>
                  <a:cs typeface="Arial" pitchFamily="34" charset="0"/>
                </a:rPr>
                <a:t>Естественнонаучная </a:t>
              </a:r>
              <a:br>
                <a:rPr lang="ru-RU" sz="1600" b="1" dirty="0">
                  <a:solidFill>
                    <a:srgbClr val="006F9D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ru-RU" sz="1600" b="1" dirty="0">
                  <a:solidFill>
                    <a:srgbClr val="006F9D"/>
                  </a:solidFill>
                  <a:latin typeface="Arial" pitchFamily="34" charset="0"/>
                  <a:cs typeface="Arial" pitchFamily="34" charset="0"/>
                </a:rPr>
                <a:t>грамотность</a:t>
              </a:r>
            </a:p>
          </p:txBody>
        </p:sp>
        <p:grpSp>
          <p:nvGrpSpPr>
            <p:cNvPr id="20" name="Группа 19"/>
            <p:cNvGrpSpPr/>
            <p:nvPr/>
          </p:nvGrpSpPr>
          <p:grpSpPr>
            <a:xfrm>
              <a:off x="1844685" y="2222400"/>
              <a:ext cx="1543794" cy="2053671"/>
              <a:chOff x="984711" y="2178857"/>
              <a:chExt cx="1543794" cy="2053671"/>
            </a:xfrm>
          </p:grpSpPr>
          <p:pic>
            <p:nvPicPr>
              <p:cNvPr id="9" name="Рисунок 8" descr="vector-banner-graphics-design-png-3.png"/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 l="54322" b="62879"/>
              <a:stretch>
                <a:fillRect/>
              </a:stretch>
            </p:blipFill>
            <p:spPr>
              <a:xfrm>
                <a:off x="984711" y="2178857"/>
                <a:ext cx="1543794" cy="2053671"/>
              </a:xfrm>
              <a:prstGeom prst="rect">
                <a:avLst/>
              </a:prstGeom>
            </p:spPr>
          </p:pic>
          <p:sp>
            <p:nvSpPr>
              <p:cNvPr id="16" name="Прямоугольник 15"/>
              <p:cNvSpPr/>
              <p:nvPr/>
            </p:nvSpPr>
            <p:spPr>
              <a:xfrm>
                <a:off x="1152226" y="2449674"/>
                <a:ext cx="1337354" cy="9541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2800" b="1" dirty="0">
                    <a:solidFill>
                      <a:srgbClr val="002060"/>
                    </a:solidFill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32 </a:t>
                </a:r>
                <a:br>
                  <a:rPr lang="ru-RU" sz="2800" b="1" dirty="0">
                    <a:solidFill>
                      <a:srgbClr val="002060"/>
                    </a:solidFill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</a:br>
                <a:r>
                  <a:rPr lang="ru-RU" sz="2800" b="1" dirty="0">
                    <a:solidFill>
                      <a:srgbClr val="002060"/>
                    </a:solidFill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место </a:t>
                </a:r>
                <a:endParaRPr lang="ru-RU" sz="2800" b="1" dirty="0">
                  <a:solidFill>
                    <a:srgbClr val="002060"/>
                  </a:solidFill>
                </a:endParaRPr>
              </a:p>
            </p:txBody>
          </p:sp>
        </p:grpSp>
      </p:grpSp>
      <p:grpSp>
        <p:nvGrpSpPr>
          <p:cNvPr id="25" name="Группа 24"/>
          <p:cNvGrpSpPr/>
          <p:nvPr/>
        </p:nvGrpSpPr>
        <p:grpSpPr>
          <a:xfrm>
            <a:off x="1762496" y="1937653"/>
            <a:ext cx="1714850" cy="2337764"/>
            <a:chOff x="4113810" y="2209802"/>
            <a:chExt cx="1714850" cy="2337764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4178849" y="3962791"/>
              <a:ext cx="164981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1600" b="1" dirty="0">
                  <a:solidFill>
                    <a:srgbClr val="006F9D"/>
                  </a:solidFill>
                  <a:latin typeface="Arial" pitchFamily="34" charset="0"/>
                  <a:cs typeface="Arial" pitchFamily="34" charset="0"/>
                </a:rPr>
                <a:t>Читательская </a:t>
              </a:r>
              <a:br>
                <a:rPr lang="ru-RU" sz="1600" b="1" dirty="0">
                  <a:solidFill>
                    <a:srgbClr val="006F9D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ru-RU" sz="1600" b="1" dirty="0">
                  <a:solidFill>
                    <a:srgbClr val="006F9D"/>
                  </a:solidFill>
                  <a:latin typeface="Arial" pitchFamily="34" charset="0"/>
                  <a:cs typeface="Arial" pitchFamily="34" charset="0"/>
                </a:rPr>
                <a:t>грамотность</a:t>
              </a:r>
            </a:p>
          </p:txBody>
        </p:sp>
        <p:grpSp>
          <p:nvGrpSpPr>
            <p:cNvPr id="22" name="Группа 21"/>
            <p:cNvGrpSpPr/>
            <p:nvPr/>
          </p:nvGrpSpPr>
          <p:grpSpPr>
            <a:xfrm>
              <a:off x="4113810" y="2209802"/>
              <a:ext cx="1543794" cy="2053671"/>
              <a:chOff x="4222667" y="2144488"/>
              <a:chExt cx="1543794" cy="2053671"/>
            </a:xfrm>
          </p:grpSpPr>
          <p:pic>
            <p:nvPicPr>
              <p:cNvPr id="10" name="Рисунок 9" descr="vector-banner-graphics-design-png-3.png"/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 l="54322" b="62879"/>
              <a:stretch>
                <a:fillRect/>
              </a:stretch>
            </p:blipFill>
            <p:spPr>
              <a:xfrm>
                <a:off x="4222667" y="2144488"/>
                <a:ext cx="1543794" cy="2053671"/>
              </a:xfrm>
              <a:prstGeom prst="rect">
                <a:avLst/>
              </a:prstGeom>
            </p:spPr>
          </p:pic>
          <p:sp>
            <p:nvSpPr>
              <p:cNvPr id="18" name="Прямоугольник 17"/>
              <p:cNvSpPr/>
              <p:nvPr/>
            </p:nvSpPr>
            <p:spPr>
              <a:xfrm>
                <a:off x="4428825" y="2406130"/>
                <a:ext cx="1337354" cy="9541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2800" b="1" dirty="0">
                    <a:solidFill>
                      <a:srgbClr val="002060"/>
                    </a:solidFill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26 </a:t>
                </a:r>
                <a:br>
                  <a:rPr lang="ru-RU" sz="2800" b="1" dirty="0">
                    <a:solidFill>
                      <a:srgbClr val="002060"/>
                    </a:solidFill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</a:br>
                <a:r>
                  <a:rPr lang="ru-RU" sz="2800" b="1" dirty="0">
                    <a:solidFill>
                      <a:srgbClr val="002060"/>
                    </a:solidFill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место </a:t>
                </a:r>
                <a:endParaRPr lang="ru-RU" sz="2800" b="1" dirty="0">
                  <a:solidFill>
                    <a:srgbClr val="002060"/>
                  </a:solidFill>
                </a:endParaRPr>
              </a:p>
            </p:txBody>
          </p:sp>
        </p:grpSp>
      </p:grpSp>
      <p:sp>
        <p:nvSpPr>
          <p:cNvPr id="19" name="Прямоугольник 18"/>
          <p:cNvSpPr/>
          <p:nvPr/>
        </p:nvSpPr>
        <p:spPr>
          <a:xfrm>
            <a:off x="609600" y="4495800"/>
            <a:ext cx="650421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* </a:t>
            </a:r>
            <a:r>
              <a:rPr lang="ru-RU" sz="12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Результаты исследования PISA-2018 будут в декабре 2019 года</a:t>
            </a:r>
          </a:p>
        </p:txBody>
      </p:sp>
      <p:pic>
        <p:nvPicPr>
          <p:cNvPr id="27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4253" y="6491921"/>
            <a:ext cx="1135516" cy="321475"/>
          </a:xfrm>
          <a:prstGeom prst="rect">
            <a:avLst/>
          </a:prstGeom>
          <a:noFill/>
        </p:spPr>
      </p:pic>
      <p:pic>
        <p:nvPicPr>
          <p:cNvPr id="28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98330" y="6589576"/>
            <a:ext cx="1638795" cy="209049"/>
          </a:xfrm>
          <a:prstGeom prst="rect">
            <a:avLst/>
          </a:prstGeom>
          <a:noFill/>
        </p:spPr>
      </p:pic>
      <p:cxnSp>
        <p:nvCxnSpPr>
          <p:cNvPr id="36" name="Прямая соединительная линия 35"/>
          <p:cNvCxnSpPr/>
          <p:nvPr/>
        </p:nvCxnSpPr>
        <p:spPr>
          <a:xfrm>
            <a:off x="707571" y="4920343"/>
            <a:ext cx="7957458" cy="10886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533400" y="4908699"/>
            <a:ext cx="7696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Выводы по результатам исследования </a:t>
            </a:r>
          </a:p>
          <a:p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1. Школьникам трудно применять знания в реальных или незнакомых ситуациях.</a:t>
            </a:r>
            <a:b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2.</a:t>
            </a:r>
            <a:r>
              <a:rPr lang="ru-RU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Россия не входит в десятку стран-лидеров </a:t>
            </a:r>
            <a:endParaRPr lang="ru-RU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3" name="Рисунок 32" descr="757a74c55d.png"/>
          <p:cNvPicPr>
            <a:picLocks noChangeAspect="1"/>
          </p:cNvPicPr>
          <p:nvPr/>
        </p:nvPicPr>
        <p:blipFill>
          <a:blip r:embed="rId6" cstate="print"/>
          <a:srcRect l="26184" r="29650"/>
          <a:stretch>
            <a:fillRect/>
          </a:stretch>
        </p:blipFill>
        <p:spPr>
          <a:xfrm>
            <a:off x="7609114" y="704688"/>
            <a:ext cx="1524000" cy="5848514"/>
          </a:xfrm>
          <a:prstGeom prst="rect">
            <a:avLst/>
          </a:prstGeom>
        </p:spPr>
      </p:pic>
      <p:sp>
        <p:nvSpPr>
          <p:cNvPr id="29" name="Rectangle 1"/>
          <p:cNvSpPr>
            <a:spLocks noChangeArrowheads="1"/>
          </p:cNvSpPr>
          <p:nvPr/>
        </p:nvSpPr>
        <p:spPr bwMode="auto">
          <a:xfrm>
            <a:off x="2246788" y="179538"/>
            <a:ext cx="437408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Результаты РФ в 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PISA-2015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175"/>
          <p:cNvSpPr/>
          <p:nvPr/>
        </p:nvSpPr>
        <p:spPr>
          <a:xfrm>
            <a:off x="560728" y="890766"/>
            <a:ext cx="3619385" cy="431260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0863" y="24000"/>
                </a:moveTo>
                <a:lnTo>
                  <a:pt x="98581" y="12000"/>
                </a:lnTo>
                <a:lnTo>
                  <a:pt x="79885" y="12000"/>
                </a:lnTo>
                <a:lnTo>
                  <a:pt x="73723" y="0"/>
                </a:lnTo>
                <a:lnTo>
                  <a:pt x="46287" y="0"/>
                </a:lnTo>
                <a:lnTo>
                  <a:pt x="40120" y="12000"/>
                </a:lnTo>
                <a:lnTo>
                  <a:pt x="21429" y="12000"/>
                </a:lnTo>
                <a:lnTo>
                  <a:pt x="29136" y="24000"/>
                </a:lnTo>
                <a:cubicBezTo>
                  <a:pt x="29136" y="24000"/>
                  <a:pt x="90863" y="24000"/>
                  <a:pt x="90863" y="24000"/>
                </a:cubicBezTo>
                <a:close/>
                <a:moveTo>
                  <a:pt x="108010" y="12000"/>
                </a:moveTo>
                <a:lnTo>
                  <a:pt x="97725" y="30000"/>
                </a:lnTo>
                <a:lnTo>
                  <a:pt x="22285" y="30000"/>
                </a:lnTo>
                <a:lnTo>
                  <a:pt x="12001" y="12000"/>
                </a:lnTo>
                <a:cubicBezTo>
                  <a:pt x="5389" y="12000"/>
                  <a:pt x="0" y="15772"/>
                  <a:pt x="0" y="20400"/>
                </a:cubicBezTo>
                <a:lnTo>
                  <a:pt x="0" y="111600"/>
                </a:lnTo>
                <a:cubicBezTo>
                  <a:pt x="0" y="116222"/>
                  <a:pt x="5389" y="120000"/>
                  <a:pt x="11989" y="120000"/>
                </a:cubicBezTo>
                <a:lnTo>
                  <a:pt x="107998" y="120000"/>
                </a:lnTo>
                <a:cubicBezTo>
                  <a:pt x="114599" y="120000"/>
                  <a:pt x="120000" y="116211"/>
                  <a:pt x="120000" y="111600"/>
                </a:cubicBezTo>
                <a:lnTo>
                  <a:pt x="120000" y="20400"/>
                </a:lnTo>
                <a:cubicBezTo>
                  <a:pt x="120011" y="15772"/>
                  <a:pt x="114599" y="12000"/>
                  <a:pt x="108010" y="1200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35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" name="Рисунок 11" descr="—Pngtree—tech border blue geometric round_4043813.png"/>
          <p:cNvPicPr>
            <a:picLocks noChangeAspect="1"/>
          </p:cNvPicPr>
          <p:nvPr/>
        </p:nvPicPr>
        <p:blipFill>
          <a:blip r:embed="rId2" cstate="print"/>
          <a:srcRect r="49651" b="62261"/>
          <a:stretch>
            <a:fillRect/>
          </a:stretch>
        </p:blipFill>
        <p:spPr>
          <a:xfrm>
            <a:off x="3788232" y="0"/>
            <a:ext cx="4959384" cy="4887689"/>
          </a:xfrm>
          <a:prstGeom prst="rect">
            <a:avLst/>
          </a:prstGeom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10886" y="1722305"/>
            <a:ext cx="4659086" cy="1963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6654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271463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тесты достижений </a:t>
            </a:r>
          </a:p>
          <a:p>
            <a:pPr marR="0" lvl="0" indent="271463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анкета для учащегося</a:t>
            </a:r>
          </a:p>
          <a:p>
            <a:pPr marR="0" lvl="0" indent="271463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анкета для учителя</a:t>
            </a:r>
          </a:p>
          <a:p>
            <a:pPr marR="0" lvl="0" indent="271463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анкета для родителей</a:t>
            </a:r>
          </a:p>
          <a:p>
            <a:pPr marR="0" lvl="0" indent="271463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анкета для администрации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35046" y="217716"/>
            <a:ext cx="429380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/>
                <a:solidFill>
                  <a:srgbClr val="279FB7"/>
                </a:solidFill>
                <a:latin typeface="Arial" pitchFamily="34" charset="0"/>
                <a:cs typeface="Arial" pitchFamily="34" charset="0"/>
              </a:rPr>
              <a:t>Как проводят </a:t>
            </a:r>
            <a:r>
              <a:rPr lang="en-US" sz="3200" b="1" dirty="0" smtClean="0">
                <a:ln/>
                <a:solidFill>
                  <a:srgbClr val="279FB7"/>
                </a:solidFill>
                <a:latin typeface="Arial" pitchFamily="34" charset="0"/>
                <a:cs typeface="Arial" pitchFamily="34" charset="0"/>
              </a:rPr>
              <a:t>TIMSS</a:t>
            </a:r>
            <a:endParaRPr lang="ru-RU" sz="3200" b="1" cap="none" spc="0" dirty="0">
              <a:ln/>
              <a:solidFill>
                <a:srgbClr val="279FB7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311415">
            <a:off x="3962391" y="1651692"/>
            <a:ext cx="4572000" cy="178510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200" b="1" dirty="0" smtClean="0">
                <a:solidFill>
                  <a:srgbClr val="279FB7"/>
                </a:solidFill>
                <a:latin typeface="Arial" pitchFamily="34" charset="0"/>
                <a:cs typeface="Arial" pitchFamily="34" charset="0"/>
              </a:rPr>
              <a:t>С 2019 вводят </a:t>
            </a:r>
          </a:p>
          <a:p>
            <a:pPr algn="ctr"/>
            <a:r>
              <a:rPr lang="ru-RU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компьютерный </a:t>
            </a:r>
          </a:p>
          <a:p>
            <a:pPr algn="ctr"/>
            <a:r>
              <a:rPr lang="ru-RU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формат </a:t>
            </a:r>
            <a:r>
              <a:rPr lang="ru-RU" sz="2200" b="1" dirty="0" smtClean="0">
                <a:solidFill>
                  <a:srgbClr val="279FB7"/>
                </a:solidFill>
                <a:latin typeface="Arial" pitchFamily="34" charset="0"/>
                <a:cs typeface="Arial" pitchFamily="34" charset="0"/>
              </a:rPr>
              <a:t>теста </a:t>
            </a:r>
          </a:p>
          <a:p>
            <a:pPr algn="ctr"/>
            <a:r>
              <a:rPr lang="ru-RU" sz="2200" b="1" dirty="0" smtClean="0">
                <a:solidFill>
                  <a:srgbClr val="279FB7"/>
                </a:solidFill>
                <a:latin typeface="Arial" pitchFamily="34" charset="0"/>
                <a:cs typeface="Arial" pitchFamily="34" charset="0"/>
              </a:rPr>
              <a:t>достижений  </a:t>
            </a:r>
          </a:p>
          <a:p>
            <a:pPr algn="ctr"/>
            <a:r>
              <a:rPr lang="ru-RU" sz="2200" b="1" dirty="0" smtClean="0">
                <a:solidFill>
                  <a:srgbClr val="279FB7"/>
                </a:solidFill>
                <a:latin typeface="Arial" pitchFamily="34" charset="0"/>
                <a:cs typeface="Arial" pitchFamily="34" charset="0"/>
              </a:rPr>
              <a:t>TIMSS</a:t>
            </a:r>
            <a:endParaRPr lang="ru-RU" sz="2200" b="1" dirty="0">
              <a:solidFill>
                <a:srgbClr val="279FB7"/>
              </a:solidFill>
            </a:endParaRPr>
          </a:p>
        </p:txBody>
      </p:sp>
      <p:pic>
        <p:nvPicPr>
          <p:cNvPr id="14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1231" y="5475514"/>
            <a:ext cx="933650" cy="264325"/>
          </a:xfrm>
          <a:prstGeom prst="rect">
            <a:avLst/>
          </a:prstGeom>
          <a:noFill/>
        </p:spPr>
      </p:pic>
      <p:pic>
        <p:nvPicPr>
          <p:cNvPr id="15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48902" y="5900063"/>
            <a:ext cx="1194698" cy="152399"/>
          </a:xfrm>
          <a:prstGeom prst="rect">
            <a:avLst/>
          </a:prstGeom>
          <a:noFill/>
        </p:spPr>
      </p:pic>
      <p:sp>
        <p:nvSpPr>
          <p:cNvPr id="22" name="Прямоугольник 21"/>
          <p:cNvSpPr/>
          <p:nvPr/>
        </p:nvSpPr>
        <p:spPr>
          <a:xfrm>
            <a:off x="97964" y="83072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данных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TIMSS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нужны:</a:t>
            </a:r>
          </a:p>
        </p:txBody>
      </p:sp>
      <p:grpSp>
        <p:nvGrpSpPr>
          <p:cNvPr id="2" name="Shape 249"/>
          <p:cNvGrpSpPr/>
          <p:nvPr/>
        </p:nvGrpSpPr>
        <p:grpSpPr>
          <a:xfrm>
            <a:off x="-10886" y="3657604"/>
            <a:ext cx="2220686" cy="2373086"/>
            <a:chOff x="0" y="400050"/>
            <a:chExt cx="3638549" cy="4343400"/>
          </a:xfrm>
        </p:grpSpPr>
        <p:grpSp>
          <p:nvGrpSpPr>
            <p:cNvPr id="3" name="Shape 250"/>
            <p:cNvGrpSpPr/>
            <p:nvPr/>
          </p:nvGrpSpPr>
          <p:grpSpPr>
            <a:xfrm>
              <a:off x="0" y="400050"/>
              <a:ext cx="3638549" cy="4343400"/>
              <a:chOff x="0" y="400050"/>
              <a:chExt cx="3638549" cy="4343400"/>
            </a:xfrm>
          </p:grpSpPr>
          <p:sp>
            <p:nvSpPr>
              <p:cNvPr id="31" name="Shape 251"/>
              <p:cNvSpPr/>
              <p:nvPr/>
            </p:nvSpPr>
            <p:spPr>
              <a:xfrm>
                <a:off x="0" y="400050"/>
                <a:ext cx="3638549" cy="43434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8376" y="0"/>
                    </a:moveTo>
                    <a:cubicBezTo>
                      <a:pt x="87933" y="0"/>
                      <a:pt x="120000" y="26862"/>
                      <a:pt x="120000" y="60000"/>
                    </a:cubicBezTo>
                    <a:cubicBezTo>
                      <a:pt x="120000" y="93137"/>
                      <a:pt x="87933" y="120000"/>
                      <a:pt x="48376" y="120000"/>
                    </a:cubicBezTo>
                    <a:cubicBezTo>
                      <a:pt x="31071" y="120000"/>
                      <a:pt x="15198" y="114858"/>
                      <a:pt x="2818" y="106298"/>
                    </a:cubicBezTo>
                    <a:lnTo>
                      <a:pt x="0" y="104153"/>
                    </a:lnTo>
                    <a:lnTo>
                      <a:pt x="0" y="15846"/>
                    </a:lnTo>
                    <a:lnTo>
                      <a:pt x="2818" y="13701"/>
                    </a:lnTo>
                    <a:cubicBezTo>
                      <a:pt x="15198" y="5141"/>
                      <a:pt x="31071" y="0"/>
                      <a:pt x="48376" y="0"/>
                    </a:cubicBezTo>
                    <a:close/>
                  </a:path>
                </a:pathLst>
              </a:custGeom>
              <a:solidFill>
                <a:schemeClr val="lt2">
                  <a:alpha val="60000"/>
                </a:schemeClr>
              </a:solidFill>
              <a:ln>
                <a:noFill/>
              </a:ln>
            </p:spPr>
            <p:txBody>
              <a:bodyPr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350" b="0" i="0" u="none" strike="noStrike" cap="none" baseline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Shape 252"/>
              <p:cNvSpPr/>
              <p:nvPr/>
            </p:nvSpPr>
            <p:spPr>
              <a:xfrm>
                <a:off x="0" y="605789"/>
                <a:ext cx="3432809" cy="393191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1276" y="0"/>
                    </a:moveTo>
                    <a:cubicBezTo>
                      <a:pt x="89231" y="0"/>
                      <a:pt x="120000" y="26862"/>
                      <a:pt x="120000" y="60000"/>
                    </a:cubicBezTo>
                    <a:cubicBezTo>
                      <a:pt x="120000" y="93137"/>
                      <a:pt x="89231" y="120000"/>
                      <a:pt x="51276" y="120000"/>
                    </a:cubicBezTo>
                    <a:cubicBezTo>
                      <a:pt x="32298" y="120000"/>
                      <a:pt x="15117" y="113284"/>
                      <a:pt x="2681" y="102426"/>
                    </a:cubicBezTo>
                    <a:lnTo>
                      <a:pt x="0" y="99850"/>
                    </a:lnTo>
                    <a:lnTo>
                      <a:pt x="0" y="20149"/>
                    </a:lnTo>
                    <a:lnTo>
                      <a:pt x="2681" y="17573"/>
                    </a:lnTo>
                    <a:cubicBezTo>
                      <a:pt x="15117" y="6715"/>
                      <a:pt x="32298" y="0"/>
                      <a:pt x="5127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350" b="0" i="0" u="none" strike="noStrike" cap="none" baseline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8" name="Shape 254"/>
            <p:cNvSpPr txBox="1"/>
            <p:nvPr/>
          </p:nvSpPr>
          <p:spPr>
            <a:xfrm>
              <a:off x="598489" y="2988819"/>
              <a:ext cx="2068509" cy="649729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1200"/>
                </a:spcAft>
                <a:buSzPct val="25000"/>
                <a:buNone/>
              </a:pPr>
              <a:endParaRPr lang="en-US" sz="900" b="0" i="0" u="none" strike="noStrike" cap="none" baseline="0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pic>
        <p:nvPicPr>
          <p:cNvPr id="9" name="Рисунок 8" descr="mgt-pattern-on.png"/>
          <p:cNvPicPr>
            <a:picLocks noChangeAspect="1"/>
          </p:cNvPicPr>
          <p:nvPr/>
        </p:nvPicPr>
        <p:blipFill>
          <a:blip r:embed="rId5" cstate="print"/>
          <a:srcRect t="46662"/>
          <a:stretch>
            <a:fillRect/>
          </a:stretch>
        </p:blipFill>
        <p:spPr>
          <a:xfrm>
            <a:off x="0" y="5050971"/>
            <a:ext cx="9144000" cy="1807029"/>
          </a:xfrm>
          <a:prstGeom prst="rect">
            <a:avLst/>
          </a:prstGeom>
        </p:spPr>
      </p:pic>
      <p:pic>
        <p:nvPicPr>
          <p:cNvPr id="5" name="Содержимое 4" descr="115600618_142.png"/>
          <p:cNvPicPr>
            <a:picLocks noGrp="1" noChangeAspect="1"/>
          </p:cNvPicPr>
          <p:nvPr>
            <p:ph sz="half" idx="2"/>
          </p:nvPr>
        </p:nvPicPr>
        <p:blipFill>
          <a:blip r:embed="rId6" cstate="print"/>
          <a:srcRect b="25778"/>
          <a:stretch>
            <a:fillRect/>
          </a:stretch>
        </p:blipFill>
        <p:spPr>
          <a:xfrm>
            <a:off x="6368143" y="1999072"/>
            <a:ext cx="2775857" cy="4858929"/>
          </a:xfrm>
        </p:spPr>
      </p:pic>
      <p:sp>
        <p:nvSpPr>
          <p:cNvPr id="16" name="Прямоугольник 15"/>
          <p:cNvSpPr/>
          <p:nvPr/>
        </p:nvSpPr>
        <p:spPr>
          <a:xfrm>
            <a:off x="-65316" y="3973668"/>
            <a:ext cx="1984454" cy="16158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Отчеты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TIMSS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-2015</a:t>
            </a:r>
            <a:endParaRPr lang="en-US" sz="1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 русском языке</a:t>
            </a:r>
          </a:p>
          <a:p>
            <a:pPr algn="ctr">
              <a:lnSpc>
                <a:spcPct val="150000"/>
              </a:lnSpc>
            </a:pP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есть на 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mcko.ru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artoon-flat-women-with-pointer-in-the-classroom-vector-18575260.jpg"/>
          <p:cNvPicPr>
            <a:picLocks noChangeAspect="1"/>
          </p:cNvPicPr>
          <p:nvPr/>
        </p:nvPicPr>
        <p:blipFill>
          <a:blip r:embed="rId2" cstate="print"/>
          <a:srcRect l="4236" b="7937"/>
          <a:stretch>
            <a:fillRect/>
          </a:stretch>
        </p:blipFill>
        <p:spPr>
          <a:xfrm>
            <a:off x="228598" y="1566043"/>
            <a:ext cx="4593771" cy="4998042"/>
          </a:xfrm>
          <a:prstGeom prst="rect">
            <a:avLst/>
          </a:prstGeom>
        </p:spPr>
      </p:pic>
      <p:pic>
        <p:nvPicPr>
          <p:cNvPr id="6" name="Рисунок 5" descr="—Pngtree—knowledge network trees elements of_4346203.png"/>
          <p:cNvPicPr>
            <a:picLocks noChangeAspect="1"/>
          </p:cNvPicPr>
          <p:nvPr/>
        </p:nvPicPr>
        <p:blipFill>
          <a:blip r:embed="rId3" cstate="print"/>
          <a:srcRect b="5060"/>
          <a:stretch>
            <a:fillRect/>
          </a:stretch>
        </p:blipFill>
        <p:spPr>
          <a:xfrm>
            <a:off x="2382638" y="2080200"/>
            <a:ext cx="2051301" cy="194751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46314" y="1062335"/>
            <a:ext cx="80336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Факт 1. </a:t>
            </a:r>
            <a:r>
              <a:rPr lang="en-US" b="1" dirty="0" smtClean="0">
                <a:solidFill>
                  <a:srgbClr val="279FB7"/>
                </a:solidFill>
                <a:latin typeface="Arial" pitchFamily="34" charset="0"/>
                <a:cs typeface="Arial" pitchFamily="34" charset="0"/>
              </a:rPr>
              <a:t>TIMSS </a:t>
            </a:r>
            <a:r>
              <a:rPr lang="ru-RU" b="1" dirty="0" smtClean="0">
                <a:solidFill>
                  <a:srgbClr val="279FB7"/>
                </a:solidFill>
                <a:latin typeface="Arial" pitchFamily="34" charset="0"/>
                <a:cs typeface="Arial" pitchFamily="34" charset="0"/>
              </a:rPr>
              <a:t>выявляет и сравнивает изменения, </a:t>
            </a:r>
          </a:p>
          <a:p>
            <a:r>
              <a:rPr lang="ru-RU" b="1" dirty="0" smtClean="0">
                <a:solidFill>
                  <a:srgbClr val="279FB7"/>
                </a:solidFill>
                <a:latin typeface="Arial" pitchFamily="34" charset="0"/>
                <a:cs typeface="Arial" pitchFamily="34" charset="0"/>
              </a:rPr>
              <a:t>которые происходят в </a:t>
            </a:r>
            <a:r>
              <a:rPr lang="ru-RU" b="1" dirty="0" err="1" smtClean="0">
                <a:solidFill>
                  <a:srgbClr val="279FB7"/>
                </a:solidFill>
                <a:latin typeface="Arial" pitchFamily="34" charset="0"/>
                <a:cs typeface="Arial" pitchFamily="34" charset="0"/>
              </a:rPr>
              <a:t>нацсистемах</a:t>
            </a:r>
            <a:r>
              <a:rPr lang="ru-RU" b="1" dirty="0" smtClean="0">
                <a:solidFill>
                  <a:srgbClr val="279FB7"/>
                </a:solidFill>
                <a:latin typeface="Arial" pitchFamily="34" charset="0"/>
                <a:cs typeface="Arial" pitchFamily="34" charset="0"/>
              </a:rPr>
              <a:t> образования стран-участниц.</a:t>
            </a:r>
            <a:endParaRPr lang="ru-RU" b="1" dirty="0">
              <a:solidFill>
                <a:srgbClr val="279FB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93765" y="1912595"/>
            <a:ext cx="434340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Факт 2. </a:t>
            </a:r>
            <a:r>
              <a:rPr lang="ru-RU" b="1" dirty="0" smtClean="0">
                <a:solidFill>
                  <a:srgbClr val="279FB7"/>
                </a:solidFill>
                <a:latin typeface="Arial" pitchFamily="34" charset="0"/>
                <a:cs typeface="Arial" pitchFamily="34" charset="0"/>
              </a:rPr>
              <a:t>Результаты </a:t>
            </a:r>
            <a:r>
              <a:rPr lang="en-US" b="1" dirty="0" smtClean="0">
                <a:solidFill>
                  <a:srgbClr val="279FB7"/>
                </a:solidFill>
                <a:latin typeface="Arial" pitchFamily="34" charset="0"/>
                <a:cs typeface="Arial" pitchFamily="34" charset="0"/>
              </a:rPr>
              <a:t>TIMSS</a:t>
            </a:r>
            <a:endParaRPr lang="ru-RU" b="1" dirty="0" smtClean="0">
              <a:solidFill>
                <a:srgbClr val="279FB7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solidFill>
                  <a:srgbClr val="279FB7"/>
                </a:solidFill>
                <a:latin typeface="Arial" pitchFamily="34" charset="0"/>
                <a:cs typeface="Arial" pitchFamily="34" charset="0"/>
              </a:rPr>
              <a:t>отслеживают тенденции в математическом и </a:t>
            </a:r>
            <a:r>
              <a:rPr lang="ru-RU" b="1" dirty="0" err="1" smtClean="0">
                <a:solidFill>
                  <a:srgbClr val="279FB7"/>
                </a:solidFill>
                <a:latin typeface="Arial" pitchFamily="34" charset="0"/>
                <a:cs typeface="Arial" pitchFamily="34" charset="0"/>
              </a:rPr>
              <a:t>естественно-научном</a:t>
            </a:r>
            <a:r>
              <a:rPr lang="ru-RU" b="1" dirty="0" smtClean="0">
                <a:solidFill>
                  <a:srgbClr val="279FB7"/>
                </a:solidFill>
                <a:latin typeface="Arial" pitchFamily="34" charset="0"/>
                <a:cs typeface="Arial" pitchFamily="34" charset="0"/>
              </a:rPr>
              <a:t> направлениях образования, </a:t>
            </a:r>
          </a:p>
          <a:p>
            <a:r>
              <a:rPr lang="ru-RU" b="1" dirty="0" smtClean="0">
                <a:solidFill>
                  <a:srgbClr val="279FB7"/>
                </a:solidFill>
                <a:latin typeface="Arial" pitchFamily="34" charset="0"/>
                <a:cs typeface="Arial" pitchFamily="34" charset="0"/>
              </a:rPr>
              <a:t>когда учащиеся 4-х классов становятся учениками 8-х классов.</a:t>
            </a:r>
            <a:endParaRPr lang="ru-RU" b="1" dirty="0">
              <a:solidFill>
                <a:srgbClr val="279FB7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3863" y="6413813"/>
            <a:ext cx="1135516" cy="321475"/>
          </a:xfrm>
          <a:prstGeom prst="rect">
            <a:avLst/>
          </a:prstGeom>
          <a:noFill/>
        </p:spPr>
      </p:pic>
      <p:pic>
        <p:nvPicPr>
          <p:cNvPr id="10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26090" y="6451030"/>
            <a:ext cx="1638795" cy="209049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609600" y="381000"/>
            <a:ext cx="768922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 изучает </a:t>
            </a:r>
            <a:r>
              <a:rPr lang="en-US" sz="3600" b="1" dirty="0" smtClean="0">
                <a:ln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TIMSS</a:t>
            </a:r>
            <a:endParaRPr lang="ru-RU" sz="3600" b="1" cap="none" spc="0" dirty="0">
              <a:ln/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85249" y="4405423"/>
            <a:ext cx="684712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Факт 3. </a:t>
            </a:r>
            <a:r>
              <a:rPr lang="ru-RU" b="1" dirty="0" smtClean="0">
                <a:solidFill>
                  <a:srgbClr val="279FB7"/>
                </a:solidFill>
                <a:latin typeface="Arial" pitchFamily="34" charset="0"/>
                <a:cs typeface="Arial" pitchFamily="34" charset="0"/>
              </a:rPr>
              <a:t>Каждой стране назначают национального координатора исследования, который определяют в рамках Соглашения о сотрудничестве </a:t>
            </a:r>
          </a:p>
          <a:p>
            <a:r>
              <a:rPr lang="ru-RU" b="1" dirty="0" smtClean="0">
                <a:solidFill>
                  <a:srgbClr val="279FB7"/>
                </a:solidFill>
                <a:latin typeface="Arial" pitchFamily="34" charset="0"/>
                <a:cs typeface="Arial" pitchFamily="34" charset="0"/>
              </a:rPr>
              <a:t>между министерством образования страны-участницы и Международной ассоциацией по оценке образовательных достижений</a:t>
            </a:r>
            <a:r>
              <a:rPr lang="ru-RU" b="1" dirty="0" smtClean="0"/>
              <a:t> </a:t>
            </a:r>
            <a:endParaRPr lang="ru-RU" b="1" dirty="0">
              <a:solidFill>
                <a:srgbClr val="279FB7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businesswomanspeaksonthephone_Cliparto3143030Small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8086" y="3408729"/>
            <a:ext cx="4038600" cy="3449271"/>
          </a:xfrm>
        </p:spPr>
      </p:pic>
      <p:pic>
        <p:nvPicPr>
          <p:cNvPr id="7" name="Рисунок 6" descr="—Pngtree—primary school pupils cartoon hand_380668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60216" y="3603171"/>
            <a:ext cx="1980211" cy="1981201"/>
          </a:xfrm>
          <a:prstGeom prst="rect">
            <a:avLst/>
          </a:prstGeom>
        </p:spPr>
      </p:pic>
      <p:pic>
        <p:nvPicPr>
          <p:cNvPr id="4" name="Содержимое 4" descr="—Pngtree—blue border book border cartoon_382874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7081" y="141527"/>
            <a:ext cx="4038600" cy="4038600"/>
          </a:xfrm>
          <a:prstGeom prst="rect">
            <a:avLst/>
          </a:prstGeom>
        </p:spPr>
      </p:pic>
      <p:pic>
        <p:nvPicPr>
          <p:cNvPr id="6" name="Содержимое 4" descr="—Pngtree—blue border book border cartoon_382874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61115" y="152934"/>
            <a:ext cx="4038600" cy="40386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036982" y="2007080"/>
            <a:ext cx="309860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279FB7"/>
                </a:solidFill>
                <a:latin typeface="Arial" pitchFamily="34" charset="0"/>
                <a:cs typeface="Arial" pitchFamily="34" charset="0"/>
              </a:rPr>
              <a:t>Особенности </a:t>
            </a:r>
          </a:p>
          <a:p>
            <a:pPr algn="ctr"/>
            <a:r>
              <a:rPr lang="ru-RU" sz="2400" b="1" dirty="0" smtClean="0">
                <a:solidFill>
                  <a:srgbClr val="279FB7"/>
                </a:solidFill>
                <a:latin typeface="Arial" pitchFamily="34" charset="0"/>
                <a:cs typeface="Arial" pitchFamily="34" charset="0"/>
              </a:rPr>
              <a:t>учебного процесса</a:t>
            </a:r>
            <a:endParaRPr lang="ru-RU" sz="2400" b="1" dirty="0">
              <a:solidFill>
                <a:srgbClr val="279FB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6680" y="1671948"/>
            <a:ext cx="276497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279FB7"/>
                </a:solidFill>
                <a:latin typeface="Arial" pitchFamily="34" charset="0"/>
                <a:cs typeface="Arial" pitchFamily="34" charset="0"/>
              </a:rPr>
              <a:t>Факторы, связанные с характеристиками образовательных учреждений, преподавателей, учащихся и их семей</a:t>
            </a:r>
            <a:endParaRPr lang="ru-RU" b="1" dirty="0">
              <a:solidFill>
                <a:srgbClr val="279FB7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3863" y="6413813"/>
            <a:ext cx="1135516" cy="321475"/>
          </a:xfrm>
          <a:prstGeom prst="rect">
            <a:avLst/>
          </a:prstGeom>
          <a:noFill/>
        </p:spPr>
      </p:pic>
      <p:pic>
        <p:nvPicPr>
          <p:cNvPr id="11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26090" y="6451030"/>
            <a:ext cx="1638795" cy="209049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0" y="0"/>
            <a:ext cx="8700655" cy="646331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rgbClr val="279FB7"/>
                </a:solidFill>
                <a:latin typeface="Arial" pitchFamily="34" charset="0"/>
                <a:cs typeface="Arial" pitchFamily="34" charset="0"/>
              </a:rPr>
              <a:t>Что изучает </a:t>
            </a:r>
            <a:r>
              <a:rPr lang="en-US" sz="3600" b="1" dirty="0" smtClean="0">
                <a:ln/>
                <a:solidFill>
                  <a:srgbClr val="279FB7"/>
                </a:solidFill>
                <a:latin typeface="Arial" pitchFamily="34" charset="0"/>
                <a:cs typeface="Arial" pitchFamily="34" charset="0"/>
              </a:rPr>
              <a:t>TIMSS</a:t>
            </a:r>
            <a:endParaRPr lang="ru-RU" sz="3600" b="1" cap="none" spc="0" dirty="0">
              <a:ln/>
              <a:solidFill>
                <a:srgbClr val="279FB7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Содержимое 4" descr="—Pngtree—blue border book border cartoon_382874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82886" y="2819400"/>
            <a:ext cx="4038600" cy="4038600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5007431" y="4360351"/>
            <a:ext cx="321128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279FB7"/>
                </a:solidFill>
                <a:latin typeface="Arial" pitchFamily="34" charset="0"/>
                <a:cs typeface="Arial" pitchFamily="34" charset="0"/>
              </a:rPr>
              <a:t>Особенности содержания математического и </a:t>
            </a:r>
            <a:r>
              <a:rPr lang="ru-RU" sz="2000" b="1" dirty="0" err="1" smtClean="0">
                <a:solidFill>
                  <a:srgbClr val="279FB7"/>
                </a:solidFill>
                <a:latin typeface="Arial" pitchFamily="34" charset="0"/>
                <a:cs typeface="Arial" pitchFamily="34" charset="0"/>
              </a:rPr>
              <a:t>естественно-научного</a:t>
            </a:r>
            <a:r>
              <a:rPr lang="ru-RU" sz="2000" b="1" dirty="0" smtClean="0">
                <a:solidFill>
                  <a:srgbClr val="279FB7"/>
                </a:solidFill>
                <a:latin typeface="Arial" pitchFamily="34" charset="0"/>
                <a:cs typeface="Arial" pitchFamily="34" charset="0"/>
              </a:rPr>
              <a:t> образования </a:t>
            </a:r>
            <a:endParaRPr lang="ru-RU" sz="2000" b="1" dirty="0">
              <a:solidFill>
                <a:srgbClr val="279FB7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Of004_1.png"/>
          <p:cNvPicPr>
            <a:picLocks noChangeAspect="1"/>
          </p:cNvPicPr>
          <p:nvPr/>
        </p:nvPicPr>
        <p:blipFill>
          <a:blip r:embed="rId2" cstate="print"/>
          <a:srcRect l="6299"/>
          <a:stretch>
            <a:fillRect/>
          </a:stretch>
        </p:blipFill>
        <p:spPr>
          <a:xfrm>
            <a:off x="500742" y="3562461"/>
            <a:ext cx="3614058" cy="2892766"/>
          </a:xfrm>
          <a:prstGeom prst="rect">
            <a:avLst/>
          </a:prstGeom>
        </p:spPr>
      </p:pic>
      <p:pic>
        <p:nvPicPr>
          <p:cNvPr id="4" name="Рисунок 3" descr="logo-emblem-symbol-bookmark-png-free-7204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290" y="1253318"/>
            <a:ext cx="7784081" cy="185999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0373" y="163286"/>
            <a:ext cx="8436427" cy="1077218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3200" b="1" dirty="0" smtClean="0">
                <a:ln/>
                <a:solidFill>
                  <a:srgbClr val="35C611"/>
                </a:solidFill>
                <a:latin typeface="Arial" pitchFamily="34" charset="0"/>
                <a:cs typeface="Arial" pitchFamily="34" charset="0"/>
              </a:rPr>
              <a:t>TIMSS </a:t>
            </a:r>
            <a:r>
              <a:rPr lang="ru-RU" sz="3200" b="1" dirty="0" smtClean="0">
                <a:ln/>
                <a:solidFill>
                  <a:srgbClr val="35C611"/>
                </a:solidFill>
                <a:latin typeface="Arial" pitchFamily="34" charset="0"/>
                <a:cs typeface="Arial" pitchFamily="34" charset="0"/>
              </a:rPr>
              <a:t>рассматривает образование </a:t>
            </a:r>
          </a:p>
          <a:p>
            <a:pPr algn="ctr"/>
            <a:r>
              <a:rPr lang="ru-RU" sz="3200" b="1" dirty="0" smtClean="0">
                <a:ln/>
                <a:solidFill>
                  <a:srgbClr val="35C611"/>
                </a:solidFill>
                <a:latin typeface="Arial" pitchFamily="34" charset="0"/>
                <a:cs typeface="Arial" pitchFamily="34" charset="0"/>
              </a:rPr>
              <a:t>на трех уровнях</a:t>
            </a:r>
            <a:endParaRPr lang="ru-RU" sz="3200" b="1" cap="none" spc="0" dirty="0">
              <a:ln/>
              <a:solidFill>
                <a:srgbClr val="35C61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5170" y="1352565"/>
            <a:ext cx="76308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ru-RU" dirty="0" smtClean="0">
                <a:solidFill>
                  <a:srgbClr val="FFBE06"/>
                </a:solidFill>
                <a:latin typeface="Arial" pitchFamily="34" charset="0"/>
                <a:cs typeface="Arial" pitchFamily="34" charset="0"/>
              </a:rPr>
              <a:t>Планируемый уровень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— социальный заказ учебному заведению. Формируют официальные цели образования и совокупность педагогических и методических идей, накопленных в обществе, которая отражается в учебных программах и методических пособиях</a:t>
            </a:r>
          </a:p>
        </p:txBody>
      </p:sp>
      <p:pic>
        <p:nvPicPr>
          <p:cNvPr id="8" name="Рисунок 7" descr="logo-emblem-symbol-bookmark-png-free-7204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35635" y="2809968"/>
            <a:ext cx="6433458" cy="143545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133607" y="2911059"/>
            <a:ext cx="669471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ru-RU" dirty="0" smtClean="0">
                <a:solidFill>
                  <a:srgbClr val="FFBE06"/>
                </a:solidFill>
                <a:latin typeface="Arial" pitchFamily="34" charset="0"/>
                <a:cs typeface="Arial" pitchFamily="34" charset="0"/>
              </a:rPr>
              <a:t>Реализуемый уровень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— реальный учебный процесс школы. Преподаватель школы формирует планируемое содержание образования в реальном учебном процессе</a:t>
            </a:r>
          </a:p>
        </p:txBody>
      </p:sp>
      <p:pic>
        <p:nvPicPr>
          <p:cNvPr id="10" name="Рисунок 9" descr="logo-emblem-symbol-bookmark-png-free-7204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77291" y="4061829"/>
            <a:ext cx="4431812" cy="2197457"/>
          </a:xfrm>
          <a:prstGeom prst="rect">
            <a:avLst/>
          </a:prstGeom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4307291" y="4154338"/>
            <a:ext cx="434685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3.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BE06"/>
                </a:solidFill>
                <a:effectLst/>
                <a:latin typeface="Arial" pitchFamily="34" charset="0"/>
                <a:cs typeface="Arial" pitchFamily="34" charset="0"/>
              </a:rPr>
              <a:t>Достигнутый уровень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 — результаты обучения в учебном заведении. 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ценивают образовательные достижения ученика, его знания, навыки и отношения </a:t>
            </a:r>
          </a:p>
        </p:txBody>
      </p:sp>
      <p:pic>
        <p:nvPicPr>
          <p:cNvPr id="11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3863" y="6413813"/>
            <a:ext cx="1135516" cy="321475"/>
          </a:xfrm>
          <a:prstGeom prst="rect">
            <a:avLst/>
          </a:prstGeom>
          <a:noFill/>
        </p:spPr>
      </p:pic>
      <p:pic>
        <p:nvPicPr>
          <p:cNvPr id="12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26090" y="6451030"/>
            <a:ext cx="1638795" cy="2090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hape 1272"/>
          <p:cNvGrpSpPr/>
          <p:nvPr/>
        </p:nvGrpSpPr>
        <p:grpSpPr>
          <a:xfrm>
            <a:off x="2271127" y="876853"/>
            <a:ext cx="6165303" cy="3762055"/>
            <a:chOff x="4648201" y="1897864"/>
            <a:chExt cx="3699826" cy="1780479"/>
          </a:xfrm>
        </p:grpSpPr>
        <p:sp>
          <p:nvSpPr>
            <p:cNvPr id="14" name="Shape 1273"/>
            <p:cNvSpPr/>
            <p:nvPr/>
          </p:nvSpPr>
          <p:spPr>
            <a:xfrm>
              <a:off x="4648201" y="1897864"/>
              <a:ext cx="3692234" cy="3914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35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Shape 1274"/>
            <p:cNvSpPr/>
            <p:nvPr/>
          </p:nvSpPr>
          <p:spPr>
            <a:xfrm>
              <a:off x="4648202" y="2287527"/>
              <a:ext cx="3699823" cy="3914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35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Shape 1275"/>
            <p:cNvSpPr/>
            <p:nvPr/>
          </p:nvSpPr>
          <p:spPr>
            <a:xfrm>
              <a:off x="4648202" y="2678388"/>
              <a:ext cx="3693291" cy="64887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35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Shape 1276"/>
            <p:cNvSpPr/>
            <p:nvPr/>
          </p:nvSpPr>
          <p:spPr>
            <a:xfrm>
              <a:off x="4650435" y="3327259"/>
              <a:ext cx="3697592" cy="35108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35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Shape 1293"/>
            <p:cNvSpPr txBox="1"/>
            <p:nvPr/>
          </p:nvSpPr>
          <p:spPr>
            <a:xfrm>
              <a:off x="5187372" y="1939717"/>
              <a:ext cx="3039593" cy="344526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algn="ctr"/>
              <a:r>
                <a:rPr lang="ru-RU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Адекватный охват проверяемого содержания и видов учебно-познавательной деятельности</a:t>
              </a:r>
            </a:p>
          </p:txBody>
        </p:sp>
        <p:sp>
          <p:nvSpPr>
            <p:cNvPr id="30" name="Shape 1296"/>
            <p:cNvSpPr txBox="1"/>
            <p:nvPr/>
          </p:nvSpPr>
          <p:spPr>
            <a:xfrm>
              <a:off x="5403281" y="2319210"/>
              <a:ext cx="2756418" cy="128240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lvl="0" algn="ctr">
                <a:lnSpc>
                  <a:spcPct val="117647"/>
                </a:lnSpc>
                <a:spcAft>
                  <a:spcPts val="300"/>
                </a:spcAft>
                <a:buSzPct val="25000"/>
              </a:pPr>
              <a:r>
                <a:rPr lang="ru-RU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Максимальное соответствие содержания изучаемым материалам стран-участниц</a:t>
              </a:r>
              <a:endParaRPr lang="en-US" sz="1600" b="0" i="0" u="none" strike="noStrike" cap="none" baseline="0" dirty="0">
                <a:solidFill>
                  <a:schemeClr val="bg1"/>
                </a:solidFill>
                <a:latin typeface="Arial" pitchFamily="34" charset="0"/>
                <a:ea typeface="Lato"/>
                <a:cs typeface="Arial" pitchFamily="34" charset="0"/>
                <a:sym typeface="Lato"/>
              </a:endParaRPr>
            </a:p>
          </p:txBody>
        </p:sp>
        <p:sp>
          <p:nvSpPr>
            <p:cNvPr id="31" name="Shape 1297"/>
            <p:cNvSpPr txBox="1"/>
            <p:nvPr/>
          </p:nvSpPr>
          <p:spPr>
            <a:xfrm>
              <a:off x="5284252" y="2686546"/>
              <a:ext cx="2999881" cy="585424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lvl="0" algn="ctr">
                <a:lnSpc>
                  <a:spcPct val="117647"/>
                </a:lnSpc>
                <a:spcAft>
                  <a:spcPts val="300"/>
                </a:spcAft>
                <a:buSzPct val="25000"/>
              </a:pPr>
              <a:r>
                <a:rPr lang="ru-RU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Значимость проверяемого учебного материала с точки зрения развития математического и естественнонаучного образования</a:t>
              </a:r>
              <a:endParaRPr lang="en-US" b="0" i="0" u="none" strike="noStrike" cap="none" baseline="0" dirty="0">
                <a:solidFill>
                  <a:schemeClr val="bg1"/>
                </a:solidFill>
                <a:latin typeface="Arial" pitchFamily="34" charset="0"/>
                <a:ea typeface="Lato"/>
                <a:cs typeface="Arial" pitchFamily="34" charset="0"/>
                <a:sym typeface="Lato"/>
              </a:endParaRPr>
            </a:p>
          </p:txBody>
        </p:sp>
        <p:sp>
          <p:nvSpPr>
            <p:cNvPr id="32" name="Shape 1298"/>
            <p:cNvSpPr txBox="1"/>
            <p:nvPr/>
          </p:nvSpPr>
          <p:spPr>
            <a:xfrm>
              <a:off x="4864575" y="3340180"/>
              <a:ext cx="3424658" cy="311775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lvl="0" algn="ctr">
                <a:lnSpc>
                  <a:spcPct val="117647"/>
                </a:lnSpc>
                <a:spcAft>
                  <a:spcPts val="300"/>
                </a:spcAft>
                <a:buSzPct val="25000"/>
              </a:pPr>
              <a:r>
                <a:rPr lang="ru-RU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Соответствие заданий возрастным </a:t>
              </a:r>
              <a:br>
                <a:rPr lang="ru-RU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ru-RU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особенностям учеников</a:t>
              </a:r>
              <a:endParaRPr lang="en-US" sz="1600" b="0" i="0" u="none" strike="noStrike" cap="none" baseline="0" dirty="0">
                <a:solidFill>
                  <a:schemeClr val="bg1"/>
                </a:solidFill>
                <a:latin typeface="Arial" pitchFamily="34" charset="0"/>
                <a:ea typeface="Lato"/>
                <a:cs typeface="Arial" pitchFamily="34" charset="0"/>
                <a:sym typeface="Lato"/>
              </a:endParaRPr>
            </a:p>
          </p:txBody>
        </p:sp>
      </p:grpSp>
      <p:sp>
        <p:nvSpPr>
          <p:cNvPr id="40" name="Shape 1273"/>
          <p:cNvSpPr/>
          <p:nvPr/>
        </p:nvSpPr>
        <p:spPr>
          <a:xfrm>
            <a:off x="2375210" y="4632800"/>
            <a:ext cx="6066262" cy="95396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77800" lvl="0" indent="179388" algn="ctr"/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Соответствие заданий требованиям, предъявляемым к массовым научным исследованиям</a:t>
            </a:r>
            <a:endParaRPr sz="1600" b="0" i="0" u="none" strike="noStrike" cap="none" baseline="0" dirty="0">
              <a:solidFill>
                <a:schemeClr val="bg1"/>
              </a:solidFill>
              <a:latin typeface="Arial" pitchFamily="34" charset="0"/>
              <a:ea typeface="Calibri"/>
              <a:cs typeface="Arial" pitchFamily="34" charset="0"/>
              <a:sym typeface="Calibri"/>
            </a:endParaRPr>
          </a:p>
        </p:txBody>
      </p:sp>
      <p:grpSp>
        <p:nvGrpSpPr>
          <p:cNvPr id="3" name="Shape 1281"/>
          <p:cNvGrpSpPr/>
          <p:nvPr/>
        </p:nvGrpSpPr>
        <p:grpSpPr>
          <a:xfrm rot="1800970">
            <a:off x="-385695" y="1016189"/>
            <a:ext cx="4674319" cy="5003906"/>
            <a:chOff x="3429000" y="1858963"/>
            <a:chExt cx="2739232" cy="2740818"/>
          </a:xfrm>
        </p:grpSpPr>
        <p:sp>
          <p:nvSpPr>
            <p:cNvPr id="83" name="Shape 1282"/>
            <p:cNvSpPr/>
            <p:nvPr/>
          </p:nvSpPr>
          <p:spPr>
            <a:xfrm>
              <a:off x="5363369" y="3794919"/>
              <a:ext cx="804862" cy="80486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500" y="24165"/>
                  </a:moveTo>
                  <a:lnTo>
                    <a:pt x="24184" y="4497"/>
                  </a:lnTo>
                  <a:lnTo>
                    <a:pt x="24776" y="3976"/>
                  </a:lnTo>
                  <a:lnTo>
                    <a:pt x="25345" y="3455"/>
                  </a:lnTo>
                  <a:lnTo>
                    <a:pt x="25961" y="2982"/>
                  </a:lnTo>
                  <a:lnTo>
                    <a:pt x="26577" y="2532"/>
                  </a:lnTo>
                  <a:lnTo>
                    <a:pt x="27240" y="2130"/>
                  </a:lnTo>
                  <a:lnTo>
                    <a:pt x="27927" y="1775"/>
                  </a:lnTo>
                  <a:lnTo>
                    <a:pt x="28590" y="1443"/>
                  </a:lnTo>
                  <a:lnTo>
                    <a:pt x="29277" y="1136"/>
                  </a:lnTo>
                  <a:lnTo>
                    <a:pt x="29988" y="875"/>
                  </a:lnTo>
                  <a:lnTo>
                    <a:pt x="30675" y="639"/>
                  </a:lnTo>
                  <a:lnTo>
                    <a:pt x="31433" y="426"/>
                  </a:lnTo>
                  <a:lnTo>
                    <a:pt x="32143" y="284"/>
                  </a:lnTo>
                  <a:lnTo>
                    <a:pt x="32878" y="165"/>
                  </a:lnTo>
                  <a:lnTo>
                    <a:pt x="33612" y="71"/>
                  </a:lnTo>
                  <a:lnTo>
                    <a:pt x="34346" y="23"/>
                  </a:lnTo>
                  <a:lnTo>
                    <a:pt x="35080" y="0"/>
                  </a:lnTo>
                  <a:lnTo>
                    <a:pt x="35838" y="23"/>
                  </a:lnTo>
                  <a:lnTo>
                    <a:pt x="36573" y="71"/>
                  </a:lnTo>
                  <a:lnTo>
                    <a:pt x="37307" y="165"/>
                  </a:lnTo>
                  <a:lnTo>
                    <a:pt x="38065" y="284"/>
                  </a:lnTo>
                  <a:lnTo>
                    <a:pt x="38776" y="426"/>
                  </a:lnTo>
                  <a:lnTo>
                    <a:pt x="39486" y="639"/>
                  </a:lnTo>
                  <a:lnTo>
                    <a:pt x="40221" y="875"/>
                  </a:lnTo>
                  <a:lnTo>
                    <a:pt x="40908" y="1136"/>
                  </a:lnTo>
                  <a:lnTo>
                    <a:pt x="41594" y="1443"/>
                  </a:lnTo>
                  <a:lnTo>
                    <a:pt x="42281" y="1775"/>
                  </a:lnTo>
                  <a:lnTo>
                    <a:pt x="42945" y="2130"/>
                  </a:lnTo>
                  <a:lnTo>
                    <a:pt x="43584" y="2532"/>
                  </a:lnTo>
                  <a:lnTo>
                    <a:pt x="44224" y="2982"/>
                  </a:lnTo>
                  <a:lnTo>
                    <a:pt x="44840" y="3455"/>
                  </a:lnTo>
                  <a:lnTo>
                    <a:pt x="45432" y="3976"/>
                  </a:lnTo>
                  <a:lnTo>
                    <a:pt x="46024" y="4497"/>
                  </a:lnTo>
                  <a:lnTo>
                    <a:pt x="115499" y="73988"/>
                  </a:lnTo>
                  <a:lnTo>
                    <a:pt x="116044" y="74532"/>
                  </a:lnTo>
                  <a:lnTo>
                    <a:pt x="116565" y="75147"/>
                  </a:lnTo>
                  <a:lnTo>
                    <a:pt x="117015" y="75763"/>
                  </a:lnTo>
                  <a:lnTo>
                    <a:pt x="117489" y="76378"/>
                  </a:lnTo>
                  <a:lnTo>
                    <a:pt x="117868" y="77041"/>
                  </a:lnTo>
                  <a:lnTo>
                    <a:pt x="118247" y="77727"/>
                  </a:lnTo>
                  <a:lnTo>
                    <a:pt x="118578" y="78390"/>
                  </a:lnTo>
                  <a:lnTo>
                    <a:pt x="118886" y="79076"/>
                  </a:lnTo>
                  <a:lnTo>
                    <a:pt x="119147" y="79786"/>
                  </a:lnTo>
                  <a:lnTo>
                    <a:pt x="119384" y="80473"/>
                  </a:lnTo>
                  <a:lnTo>
                    <a:pt x="119549" y="81207"/>
                  </a:lnTo>
                  <a:lnTo>
                    <a:pt x="119715" y="81940"/>
                  </a:lnTo>
                  <a:lnTo>
                    <a:pt x="119834" y="82674"/>
                  </a:lnTo>
                  <a:lnTo>
                    <a:pt x="119952" y="83408"/>
                  </a:lnTo>
                  <a:lnTo>
                    <a:pt x="120000" y="84142"/>
                  </a:lnTo>
                  <a:lnTo>
                    <a:pt x="120000" y="84899"/>
                  </a:lnTo>
                  <a:lnTo>
                    <a:pt x="120000" y="85633"/>
                  </a:lnTo>
                  <a:lnTo>
                    <a:pt x="119952" y="86366"/>
                  </a:lnTo>
                  <a:lnTo>
                    <a:pt x="119834" y="87124"/>
                  </a:lnTo>
                  <a:lnTo>
                    <a:pt x="119715" y="87834"/>
                  </a:lnTo>
                  <a:lnTo>
                    <a:pt x="119549" y="88568"/>
                  </a:lnTo>
                  <a:lnTo>
                    <a:pt x="119384" y="89301"/>
                  </a:lnTo>
                  <a:lnTo>
                    <a:pt x="119147" y="90011"/>
                  </a:lnTo>
                  <a:lnTo>
                    <a:pt x="118886" y="90698"/>
                  </a:lnTo>
                  <a:lnTo>
                    <a:pt x="118578" y="91384"/>
                  </a:lnTo>
                  <a:lnTo>
                    <a:pt x="118247" y="92094"/>
                  </a:lnTo>
                  <a:lnTo>
                    <a:pt x="117868" y="92757"/>
                  </a:lnTo>
                  <a:lnTo>
                    <a:pt x="117489" y="93396"/>
                  </a:lnTo>
                  <a:lnTo>
                    <a:pt x="117015" y="94035"/>
                  </a:lnTo>
                  <a:lnTo>
                    <a:pt x="116565" y="94650"/>
                  </a:lnTo>
                  <a:lnTo>
                    <a:pt x="116044" y="95242"/>
                  </a:lnTo>
                  <a:lnTo>
                    <a:pt x="115499" y="95786"/>
                  </a:lnTo>
                  <a:lnTo>
                    <a:pt x="95815" y="115479"/>
                  </a:lnTo>
                  <a:lnTo>
                    <a:pt x="95246" y="116023"/>
                  </a:lnTo>
                  <a:lnTo>
                    <a:pt x="94654" y="116544"/>
                  </a:lnTo>
                  <a:lnTo>
                    <a:pt x="94038" y="116994"/>
                  </a:lnTo>
                  <a:lnTo>
                    <a:pt x="93399" y="117467"/>
                  </a:lnTo>
                  <a:lnTo>
                    <a:pt x="92759" y="117846"/>
                  </a:lnTo>
                  <a:lnTo>
                    <a:pt x="92096" y="118224"/>
                  </a:lnTo>
                  <a:lnTo>
                    <a:pt x="91409" y="118556"/>
                  </a:lnTo>
                  <a:lnTo>
                    <a:pt x="90722" y="118863"/>
                  </a:lnTo>
                  <a:lnTo>
                    <a:pt x="90035" y="119124"/>
                  </a:lnTo>
                  <a:lnTo>
                    <a:pt x="89301" y="119360"/>
                  </a:lnTo>
                  <a:lnTo>
                    <a:pt x="88590" y="119526"/>
                  </a:lnTo>
                  <a:lnTo>
                    <a:pt x="87856" y="119715"/>
                  </a:lnTo>
                  <a:lnTo>
                    <a:pt x="87121" y="119810"/>
                  </a:lnTo>
                  <a:lnTo>
                    <a:pt x="86387" y="119928"/>
                  </a:lnTo>
                  <a:lnTo>
                    <a:pt x="85653" y="119976"/>
                  </a:lnTo>
                  <a:lnTo>
                    <a:pt x="84895" y="120000"/>
                  </a:lnTo>
                  <a:lnTo>
                    <a:pt x="84161" y="119976"/>
                  </a:lnTo>
                  <a:lnTo>
                    <a:pt x="83426" y="119928"/>
                  </a:lnTo>
                  <a:lnTo>
                    <a:pt x="82668" y="119810"/>
                  </a:lnTo>
                  <a:lnTo>
                    <a:pt x="81958" y="119715"/>
                  </a:lnTo>
                  <a:lnTo>
                    <a:pt x="81223" y="119526"/>
                  </a:lnTo>
                  <a:lnTo>
                    <a:pt x="80489" y="119360"/>
                  </a:lnTo>
                  <a:lnTo>
                    <a:pt x="79802" y="119124"/>
                  </a:lnTo>
                  <a:lnTo>
                    <a:pt x="79091" y="118863"/>
                  </a:lnTo>
                  <a:lnTo>
                    <a:pt x="78405" y="118556"/>
                  </a:lnTo>
                  <a:lnTo>
                    <a:pt x="77741" y="118224"/>
                  </a:lnTo>
                  <a:lnTo>
                    <a:pt x="77078" y="117846"/>
                  </a:lnTo>
                  <a:lnTo>
                    <a:pt x="76391" y="117467"/>
                  </a:lnTo>
                  <a:lnTo>
                    <a:pt x="75775" y="116994"/>
                  </a:lnTo>
                  <a:lnTo>
                    <a:pt x="75159" y="116544"/>
                  </a:lnTo>
                  <a:lnTo>
                    <a:pt x="74567" y="116023"/>
                  </a:lnTo>
                  <a:lnTo>
                    <a:pt x="73999" y="115479"/>
                  </a:lnTo>
                  <a:lnTo>
                    <a:pt x="4500" y="46011"/>
                  </a:lnTo>
                  <a:lnTo>
                    <a:pt x="3979" y="45420"/>
                  </a:lnTo>
                  <a:lnTo>
                    <a:pt x="3458" y="44828"/>
                  </a:lnTo>
                  <a:lnTo>
                    <a:pt x="2960" y="44213"/>
                  </a:lnTo>
                  <a:lnTo>
                    <a:pt x="2534" y="43573"/>
                  </a:lnTo>
                  <a:lnTo>
                    <a:pt x="2131" y="42934"/>
                  </a:lnTo>
                  <a:lnTo>
                    <a:pt x="1776" y="42272"/>
                  </a:lnTo>
                  <a:lnTo>
                    <a:pt x="1444" y="41585"/>
                  </a:lnTo>
                  <a:lnTo>
                    <a:pt x="1136" y="40899"/>
                  </a:lnTo>
                  <a:lnTo>
                    <a:pt x="876" y="40213"/>
                  </a:lnTo>
                  <a:lnTo>
                    <a:pt x="639" y="39479"/>
                  </a:lnTo>
                  <a:lnTo>
                    <a:pt x="426" y="38769"/>
                  </a:lnTo>
                  <a:lnTo>
                    <a:pt x="284" y="38059"/>
                  </a:lnTo>
                  <a:lnTo>
                    <a:pt x="165" y="37301"/>
                  </a:lnTo>
                  <a:lnTo>
                    <a:pt x="71" y="36568"/>
                  </a:lnTo>
                  <a:lnTo>
                    <a:pt x="23" y="35834"/>
                  </a:lnTo>
                  <a:lnTo>
                    <a:pt x="0" y="35076"/>
                  </a:lnTo>
                  <a:lnTo>
                    <a:pt x="23" y="34343"/>
                  </a:lnTo>
                  <a:lnTo>
                    <a:pt x="71" y="33633"/>
                  </a:lnTo>
                  <a:lnTo>
                    <a:pt x="165" y="32875"/>
                  </a:lnTo>
                  <a:lnTo>
                    <a:pt x="284" y="32142"/>
                  </a:lnTo>
                  <a:lnTo>
                    <a:pt x="426" y="31431"/>
                  </a:lnTo>
                  <a:lnTo>
                    <a:pt x="639" y="30698"/>
                  </a:lnTo>
                  <a:lnTo>
                    <a:pt x="876" y="29988"/>
                  </a:lnTo>
                  <a:lnTo>
                    <a:pt x="1136" y="29278"/>
                  </a:lnTo>
                  <a:lnTo>
                    <a:pt x="1444" y="28568"/>
                  </a:lnTo>
                  <a:lnTo>
                    <a:pt x="1776" y="27905"/>
                  </a:lnTo>
                  <a:lnTo>
                    <a:pt x="2131" y="27242"/>
                  </a:lnTo>
                  <a:lnTo>
                    <a:pt x="2534" y="26579"/>
                  </a:lnTo>
                  <a:lnTo>
                    <a:pt x="2960" y="25964"/>
                  </a:lnTo>
                  <a:lnTo>
                    <a:pt x="3458" y="25349"/>
                  </a:lnTo>
                  <a:lnTo>
                    <a:pt x="3979" y="24757"/>
                  </a:lnTo>
                  <a:lnTo>
                    <a:pt x="4500" y="24165"/>
                  </a:lnTo>
                </a:path>
              </a:pathLst>
            </a:custGeom>
            <a:solidFill>
              <a:srgbClr val="283C5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35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Shape 1283"/>
            <p:cNvSpPr/>
            <p:nvPr/>
          </p:nvSpPr>
          <p:spPr>
            <a:xfrm>
              <a:off x="5391944" y="3823494"/>
              <a:ext cx="300038" cy="30003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11360"/>
                  </a:moveTo>
                  <a:lnTo>
                    <a:pt x="111292" y="0"/>
                  </a:lnTo>
                  <a:lnTo>
                    <a:pt x="120000" y="8639"/>
                  </a:lnTo>
                  <a:lnTo>
                    <a:pt x="8644" y="120000"/>
                  </a:lnTo>
                  <a:lnTo>
                    <a:pt x="0" y="11136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35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Shape 1284"/>
            <p:cNvSpPr/>
            <p:nvPr/>
          </p:nvSpPr>
          <p:spPr>
            <a:xfrm>
              <a:off x="5841207" y="4271169"/>
              <a:ext cx="298450" cy="30003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111238"/>
                  </a:moveTo>
                  <a:lnTo>
                    <a:pt x="111296" y="0"/>
                  </a:lnTo>
                  <a:lnTo>
                    <a:pt x="120000" y="8634"/>
                  </a:lnTo>
                  <a:lnTo>
                    <a:pt x="8639" y="120000"/>
                  </a:lnTo>
                  <a:lnTo>
                    <a:pt x="0" y="11123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35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Shape 1285"/>
            <p:cNvSpPr/>
            <p:nvPr/>
          </p:nvSpPr>
          <p:spPr>
            <a:xfrm>
              <a:off x="5045869" y="3477419"/>
              <a:ext cx="481013" cy="48101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6127" y="120000"/>
                  </a:moveTo>
                  <a:lnTo>
                    <a:pt x="120000" y="86178"/>
                  </a:lnTo>
                  <a:lnTo>
                    <a:pt x="33832" y="0"/>
                  </a:lnTo>
                  <a:lnTo>
                    <a:pt x="0" y="33861"/>
                  </a:lnTo>
                  <a:lnTo>
                    <a:pt x="86127" y="120000"/>
                  </a:lnTo>
                  <a:close/>
                </a:path>
              </a:pathLst>
            </a:custGeom>
            <a:solidFill>
              <a:srgbClr val="90909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35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Shape 1286"/>
            <p:cNvSpPr/>
            <p:nvPr/>
          </p:nvSpPr>
          <p:spPr>
            <a:xfrm>
              <a:off x="5018882" y="3451226"/>
              <a:ext cx="163513" cy="16351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99226"/>
                  </a:moveTo>
                  <a:lnTo>
                    <a:pt x="99302" y="0"/>
                  </a:lnTo>
                  <a:lnTo>
                    <a:pt x="120000" y="20773"/>
                  </a:lnTo>
                  <a:lnTo>
                    <a:pt x="20697" y="120000"/>
                  </a:lnTo>
                  <a:lnTo>
                    <a:pt x="0" y="99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35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Shape 1287"/>
            <p:cNvSpPr/>
            <p:nvPr/>
          </p:nvSpPr>
          <p:spPr>
            <a:xfrm>
              <a:off x="3429000" y="1858963"/>
              <a:ext cx="1949450" cy="194945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2459" y="102459"/>
                  </a:moveTo>
                  <a:lnTo>
                    <a:pt x="104580" y="100231"/>
                  </a:lnTo>
                  <a:lnTo>
                    <a:pt x="106565" y="97915"/>
                  </a:lnTo>
                  <a:lnTo>
                    <a:pt x="108423" y="95511"/>
                  </a:lnTo>
                  <a:lnTo>
                    <a:pt x="110134" y="93058"/>
                  </a:lnTo>
                  <a:lnTo>
                    <a:pt x="111708" y="90527"/>
                  </a:lnTo>
                  <a:lnTo>
                    <a:pt x="113145" y="87938"/>
                  </a:lnTo>
                  <a:lnTo>
                    <a:pt x="114446" y="85299"/>
                  </a:lnTo>
                  <a:lnTo>
                    <a:pt x="115609" y="82612"/>
                  </a:lnTo>
                  <a:lnTo>
                    <a:pt x="116646" y="79876"/>
                  </a:lnTo>
                  <a:lnTo>
                    <a:pt x="117536" y="77100"/>
                  </a:lnTo>
                  <a:lnTo>
                    <a:pt x="118279" y="74306"/>
                  </a:lnTo>
                  <a:lnTo>
                    <a:pt x="118895" y="71482"/>
                  </a:lnTo>
                  <a:lnTo>
                    <a:pt x="119384" y="68628"/>
                  </a:lnTo>
                  <a:lnTo>
                    <a:pt x="119716" y="65765"/>
                  </a:lnTo>
                  <a:lnTo>
                    <a:pt x="119931" y="62882"/>
                  </a:lnTo>
                  <a:lnTo>
                    <a:pt x="120000" y="60000"/>
                  </a:lnTo>
                  <a:lnTo>
                    <a:pt x="119931" y="57117"/>
                  </a:lnTo>
                  <a:lnTo>
                    <a:pt x="119716" y="54234"/>
                  </a:lnTo>
                  <a:lnTo>
                    <a:pt x="119384" y="51371"/>
                  </a:lnTo>
                  <a:lnTo>
                    <a:pt x="118895" y="48517"/>
                  </a:lnTo>
                  <a:lnTo>
                    <a:pt x="118279" y="45684"/>
                  </a:lnTo>
                  <a:lnTo>
                    <a:pt x="117536" y="42879"/>
                  </a:lnTo>
                  <a:lnTo>
                    <a:pt x="116646" y="40114"/>
                  </a:lnTo>
                  <a:lnTo>
                    <a:pt x="115609" y="37387"/>
                  </a:lnTo>
                  <a:lnTo>
                    <a:pt x="114446" y="34690"/>
                  </a:lnTo>
                  <a:lnTo>
                    <a:pt x="113145" y="32061"/>
                  </a:lnTo>
                  <a:lnTo>
                    <a:pt x="111708" y="29472"/>
                  </a:lnTo>
                  <a:lnTo>
                    <a:pt x="110134" y="26941"/>
                  </a:lnTo>
                  <a:lnTo>
                    <a:pt x="108423" y="24478"/>
                  </a:lnTo>
                  <a:lnTo>
                    <a:pt x="106565" y="22084"/>
                  </a:lnTo>
                  <a:lnTo>
                    <a:pt x="104580" y="19768"/>
                  </a:lnTo>
                  <a:lnTo>
                    <a:pt x="102459" y="17540"/>
                  </a:lnTo>
                  <a:lnTo>
                    <a:pt x="100229" y="15420"/>
                  </a:lnTo>
                  <a:lnTo>
                    <a:pt x="97912" y="13426"/>
                  </a:lnTo>
                  <a:lnTo>
                    <a:pt x="95507" y="11579"/>
                  </a:lnTo>
                  <a:lnTo>
                    <a:pt x="93053" y="9869"/>
                  </a:lnTo>
                  <a:lnTo>
                    <a:pt x="90530" y="8296"/>
                  </a:lnTo>
                  <a:lnTo>
                    <a:pt x="87939" y="6850"/>
                  </a:lnTo>
                  <a:lnTo>
                    <a:pt x="85299" y="5540"/>
                  </a:lnTo>
                  <a:lnTo>
                    <a:pt x="82610" y="4377"/>
                  </a:lnTo>
                  <a:lnTo>
                    <a:pt x="79872" y="3351"/>
                  </a:lnTo>
                  <a:lnTo>
                    <a:pt x="77105" y="2462"/>
                  </a:lnTo>
                  <a:lnTo>
                    <a:pt x="74299" y="1719"/>
                  </a:lnTo>
                  <a:lnTo>
                    <a:pt x="71483" y="1094"/>
                  </a:lnTo>
                  <a:lnTo>
                    <a:pt x="68628" y="615"/>
                  </a:lnTo>
                  <a:lnTo>
                    <a:pt x="65763" y="263"/>
                  </a:lnTo>
                  <a:lnTo>
                    <a:pt x="62889" y="68"/>
                  </a:lnTo>
                  <a:lnTo>
                    <a:pt x="59995" y="0"/>
                  </a:lnTo>
                  <a:lnTo>
                    <a:pt x="57110" y="68"/>
                  </a:lnTo>
                  <a:lnTo>
                    <a:pt x="54236" y="263"/>
                  </a:lnTo>
                  <a:lnTo>
                    <a:pt x="51371" y="615"/>
                  </a:lnTo>
                  <a:lnTo>
                    <a:pt x="48516" y="1094"/>
                  </a:lnTo>
                  <a:lnTo>
                    <a:pt x="45680" y="1719"/>
                  </a:lnTo>
                  <a:lnTo>
                    <a:pt x="42884" y="2462"/>
                  </a:lnTo>
                  <a:lnTo>
                    <a:pt x="40117" y="3351"/>
                  </a:lnTo>
                  <a:lnTo>
                    <a:pt x="37389" y="4377"/>
                  </a:lnTo>
                  <a:lnTo>
                    <a:pt x="34690" y="5540"/>
                  </a:lnTo>
                  <a:lnTo>
                    <a:pt x="32060" y="6850"/>
                  </a:lnTo>
                  <a:lnTo>
                    <a:pt x="29469" y="8296"/>
                  </a:lnTo>
                  <a:lnTo>
                    <a:pt x="26937" y="9869"/>
                  </a:lnTo>
                  <a:lnTo>
                    <a:pt x="24473" y="11579"/>
                  </a:lnTo>
                  <a:lnTo>
                    <a:pt x="22087" y="13426"/>
                  </a:lnTo>
                  <a:lnTo>
                    <a:pt x="19770" y="15420"/>
                  </a:lnTo>
                  <a:lnTo>
                    <a:pt x="17540" y="17540"/>
                  </a:lnTo>
                  <a:lnTo>
                    <a:pt x="15419" y="19768"/>
                  </a:lnTo>
                  <a:lnTo>
                    <a:pt x="13434" y="22084"/>
                  </a:lnTo>
                  <a:lnTo>
                    <a:pt x="11576" y="24478"/>
                  </a:lnTo>
                  <a:lnTo>
                    <a:pt x="9865" y="26941"/>
                  </a:lnTo>
                  <a:lnTo>
                    <a:pt x="8291" y="29472"/>
                  </a:lnTo>
                  <a:lnTo>
                    <a:pt x="6854" y="32061"/>
                  </a:lnTo>
                  <a:lnTo>
                    <a:pt x="5543" y="34690"/>
                  </a:lnTo>
                  <a:lnTo>
                    <a:pt x="4380" y="37387"/>
                  </a:lnTo>
                  <a:lnTo>
                    <a:pt x="3353" y="40114"/>
                  </a:lnTo>
                  <a:lnTo>
                    <a:pt x="2463" y="42879"/>
                  </a:lnTo>
                  <a:lnTo>
                    <a:pt x="1711" y="45684"/>
                  </a:lnTo>
                  <a:lnTo>
                    <a:pt x="1095" y="48517"/>
                  </a:lnTo>
                  <a:lnTo>
                    <a:pt x="615" y="51371"/>
                  </a:lnTo>
                  <a:lnTo>
                    <a:pt x="263" y="54234"/>
                  </a:lnTo>
                  <a:lnTo>
                    <a:pt x="68" y="57117"/>
                  </a:lnTo>
                  <a:lnTo>
                    <a:pt x="0" y="60000"/>
                  </a:lnTo>
                  <a:lnTo>
                    <a:pt x="68" y="62882"/>
                  </a:lnTo>
                  <a:lnTo>
                    <a:pt x="263" y="65765"/>
                  </a:lnTo>
                  <a:lnTo>
                    <a:pt x="615" y="68628"/>
                  </a:lnTo>
                  <a:lnTo>
                    <a:pt x="1095" y="71482"/>
                  </a:lnTo>
                  <a:lnTo>
                    <a:pt x="1711" y="74306"/>
                  </a:lnTo>
                  <a:lnTo>
                    <a:pt x="2463" y="77100"/>
                  </a:lnTo>
                  <a:lnTo>
                    <a:pt x="3353" y="79876"/>
                  </a:lnTo>
                  <a:lnTo>
                    <a:pt x="4380" y="82612"/>
                  </a:lnTo>
                  <a:lnTo>
                    <a:pt x="5543" y="85299"/>
                  </a:lnTo>
                  <a:lnTo>
                    <a:pt x="6854" y="87938"/>
                  </a:lnTo>
                  <a:lnTo>
                    <a:pt x="8291" y="90527"/>
                  </a:lnTo>
                  <a:lnTo>
                    <a:pt x="9865" y="93058"/>
                  </a:lnTo>
                  <a:lnTo>
                    <a:pt x="11576" y="95511"/>
                  </a:lnTo>
                  <a:lnTo>
                    <a:pt x="13434" y="97915"/>
                  </a:lnTo>
                  <a:lnTo>
                    <a:pt x="15419" y="100231"/>
                  </a:lnTo>
                  <a:lnTo>
                    <a:pt x="17540" y="102459"/>
                  </a:lnTo>
                  <a:lnTo>
                    <a:pt x="19770" y="104579"/>
                  </a:lnTo>
                  <a:lnTo>
                    <a:pt x="22087" y="106573"/>
                  </a:lnTo>
                  <a:lnTo>
                    <a:pt x="24473" y="108420"/>
                  </a:lnTo>
                  <a:lnTo>
                    <a:pt x="26937" y="110130"/>
                  </a:lnTo>
                  <a:lnTo>
                    <a:pt x="29469" y="111703"/>
                  </a:lnTo>
                  <a:lnTo>
                    <a:pt x="32060" y="113149"/>
                  </a:lnTo>
                  <a:lnTo>
                    <a:pt x="34690" y="114449"/>
                  </a:lnTo>
                  <a:lnTo>
                    <a:pt x="37389" y="115612"/>
                  </a:lnTo>
                  <a:lnTo>
                    <a:pt x="40117" y="116648"/>
                  </a:lnTo>
                  <a:lnTo>
                    <a:pt x="42884" y="117537"/>
                  </a:lnTo>
                  <a:lnTo>
                    <a:pt x="45680" y="118280"/>
                  </a:lnTo>
                  <a:lnTo>
                    <a:pt x="48516" y="118895"/>
                  </a:lnTo>
                  <a:lnTo>
                    <a:pt x="51371" y="119384"/>
                  </a:lnTo>
                  <a:lnTo>
                    <a:pt x="54236" y="119716"/>
                  </a:lnTo>
                  <a:lnTo>
                    <a:pt x="57110" y="119931"/>
                  </a:lnTo>
                  <a:lnTo>
                    <a:pt x="59995" y="120000"/>
                  </a:lnTo>
                  <a:lnTo>
                    <a:pt x="62889" y="119931"/>
                  </a:lnTo>
                  <a:lnTo>
                    <a:pt x="65763" y="119716"/>
                  </a:lnTo>
                  <a:lnTo>
                    <a:pt x="68628" y="119384"/>
                  </a:lnTo>
                  <a:lnTo>
                    <a:pt x="71483" y="118895"/>
                  </a:lnTo>
                  <a:lnTo>
                    <a:pt x="74299" y="118280"/>
                  </a:lnTo>
                  <a:lnTo>
                    <a:pt x="77105" y="117537"/>
                  </a:lnTo>
                  <a:lnTo>
                    <a:pt x="79872" y="116648"/>
                  </a:lnTo>
                  <a:lnTo>
                    <a:pt x="82610" y="115612"/>
                  </a:lnTo>
                  <a:lnTo>
                    <a:pt x="85299" y="114449"/>
                  </a:lnTo>
                  <a:lnTo>
                    <a:pt x="87939" y="113149"/>
                  </a:lnTo>
                  <a:lnTo>
                    <a:pt x="90530" y="111703"/>
                  </a:lnTo>
                  <a:lnTo>
                    <a:pt x="93053" y="110130"/>
                  </a:lnTo>
                  <a:lnTo>
                    <a:pt x="95507" y="108420"/>
                  </a:lnTo>
                  <a:lnTo>
                    <a:pt x="97912" y="106573"/>
                  </a:lnTo>
                  <a:lnTo>
                    <a:pt x="100229" y="104579"/>
                  </a:lnTo>
                  <a:lnTo>
                    <a:pt x="102459" y="102459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35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Shape 1288"/>
            <p:cNvSpPr/>
            <p:nvPr/>
          </p:nvSpPr>
          <p:spPr>
            <a:xfrm>
              <a:off x="3578225" y="2008188"/>
              <a:ext cx="1650999" cy="165258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2461" y="102461"/>
                  </a:moveTo>
                  <a:lnTo>
                    <a:pt x="104584" y="100224"/>
                  </a:lnTo>
                  <a:lnTo>
                    <a:pt x="106580" y="97907"/>
                  </a:lnTo>
                  <a:lnTo>
                    <a:pt x="108426" y="95520"/>
                  </a:lnTo>
                  <a:lnTo>
                    <a:pt x="110134" y="93052"/>
                  </a:lnTo>
                  <a:lnTo>
                    <a:pt x="111715" y="90527"/>
                  </a:lnTo>
                  <a:lnTo>
                    <a:pt x="113157" y="87944"/>
                  </a:lnTo>
                  <a:lnTo>
                    <a:pt x="114450" y="85304"/>
                  </a:lnTo>
                  <a:lnTo>
                    <a:pt x="115626" y="82605"/>
                  </a:lnTo>
                  <a:lnTo>
                    <a:pt x="116642" y="79873"/>
                  </a:lnTo>
                  <a:lnTo>
                    <a:pt x="117530" y="77105"/>
                  </a:lnTo>
                  <a:lnTo>
                    <a:pt x="118292" y="74315"/>
                  </a:lnTo>
                  <a:lnTo>
                    <a:pt x="118903" y="71478"/>
                  </a:lnTo>
                  <a:lnTo>
                    <a:pt x="119388" y="68630"/>
                  </a:lnTo>
                  <a:lnTo>
                    <a:pt x="119723" y="65771"/>
                  </a:lnTo>
                  <a:lnTo>
                    <a:pt x="119942" y="62888"/>
                  </a:lnTo>
                  <a:lnTo>
                    <a:pt x="120000" y="60005"/>
                  </a:lnTo>
                  <a:lnTo>
                    <a:pt x="119942" y="57123"/>
                  </a:lnTo>
                  <a:lnTo>
                    <a:pt x="119723" y="54240"/>
                  </a:lnTo>
                  <a:lnTo>
                    <a:pt x="119388" y="51369"/>
                  </a:lnTo>
                  <a:lnTo>
                    <a:pt x="118903" y="48532"/>
                  </a:lnTo>
                  <a:lnTo>
                    <a:pt x="118292" y="45696"/>
                  </a:lnTo>
                  <a:lnTo>
                    <a:pt x="117530" y="42894"/>
                  </a:lnTo>
                  <a:lnTo>
                    <a:pt x="116642" y="40115"/>
                  </a:lnTo>
                  <a:lnTo>
                    <a:pt x="115626" y="37394"/>
                  </a:lnTo>
                  <a:lnTo>
                    <a:pt x="114450" y="34707"/>
                  </a:lnTo>
                  <a:lnTo>
                    <a:pt x="113157" y="32066"/>
                  </a:lnTo>
                  <a:lnTo>
                    <a:pt x="111715" y="29484"/>
                  </a:lnTo>
                  <a:lnTo>
                    <a:pt x="110134" y="26947"/>
                  </a:lnTo>
                  <a:lnTo>
                    <a:pt x="108426" y="24491"/>
                  </a:lnTo>
                  <a:lnTo>
                    <a:pt x="106580" y="22092"/>
                  </a:lnTo>
                  <a:lnTo>
                    <a:pt x="104584" y="19786"/>
                  </a:lnTo>
                  <a:lnTo>
                    <a:pt x="102461" y="17538"/>
                  </a:lnTo>
                  <a:lnTo>
                    <a:pt x="100223" y="15416"/>
                  </a:lnTo>
                  <a:lnTo>
                    <a:pt x="97903" y="13433"/>
                  </a:lnTo>
                  <a:lnTo>
                    <a:pt x="95526" y="11588"/>
                  </a:lnTo>
                  <a:lnTo>
                    <a:pt x="93057" y="9870"/>
                  </a:lnTo>
                  <a:lnTo>
                    <a:pt x="90530" y="8302"/>
                  </a:lnTo>
                  <a:lnTo>
                    <a:pt x="87946" y="6860"/>
                  </a:lnTo>
                  <a:lnTo>
                    <a:pt x="85303" y="5557"/>
                  </a:lnTo>
                  <a:lnTo>
                    <a:pt x="82615" y="4393"/>
                  </a:lnTo>
                  <a:lnTo>
                    <a:pt x="79880" y="3366"/>
                  </a:lnTo>
                  <a:lnTo>
                    <a:pt x="77111" y="2467"/>
                  </a:lnTo>
                  <a:lnTo>
                    <a:pt x="74319" y="1718"/>
                  </a:lnTo>
                  <a:lnTo>
                    <a:pt x="71480" y="1095"/>
                  </a:lnTo>
                  <a:lnTo>
                    <a:pt x="68630" y="622"/>
                  </a:lnTo>
                  <a:lnTo>
                    <a:pt x="65769" y="276"/>
                  </a:lnTo>
                  <a:lnTo>
                    <a:pt x="62884" y="80"/>
                  </a:lnTo>
                  <a:lnTo>
                    <a:pt x="60000" y="0"/>
                  </a:lnTo>
                  <a:lnTo>
                    <a:pt x="57126" y="80"/>
                  </a:lnTo>
                  <a:lnTo>
                    <a:pt x="54242" y="276"/>
                  </a:lnTo>
                  <a:lnTo>
                    <a:pt x="51369" y="622"/>
                  </a:lnTo>
                  <a:lnTo>
                    <a:pt x="48530" y="1095"/>
                  </a:lnTo>
                  <a:lnTo>
                    <a:pt x="45692" y="1718"/>
                  </a:lnTo>
                  <a:lnTo>
                    <a:pt x="42888" y="2467"/>
                  </a:lnTo>
                  <a:lnTo>
                    <a:pt x="40119" y="3366"/>
                  </a:lnTo>
                  <a:lnTo>
                    <a:pt x="37384" y="4393"/>
                  </a:lnTo>
                  <a:lnTo>
                    <a:pt x="34707" y="5557"/>
                  </a:lnTo>
                  <a:lnTo>
                    <a:pt x="32053" y="6860"/>
                  </a:lnTo>
                  <a:lnTo>
                    <a:pt x="29480" y="8302"/>
                  </a:lnTo>
                  <a:lnTo>
                    <a:pt x="26942" y="9870"/>
                  </a:lnTo>
                  <a:lnTo>
                    <a:pt x="24484" y="11588"/>
                  </a:lnTo>
                  <a:lnTo>
                    <a:pt x="22096" y="13433"/>
                  </a:lnTo>
                  <a:lnTo>
                    <a:pt x="19776" y="15416"/>
                  </a:lnTo>
                  <a:lnTo>
                    <a:pt x="17538" y="17538"/>
                  </a:lnTo>
                  <a:lnTo>
                    <a:pt x="15415" y="19786"/>
                  </a:lnTo>
                  <a:lnTo>
                    <a:pt x="13430" y="22092"/>
                  </a:lnTo>
                  <a:lnTo>
                    <a:pt x="11584" y="24491"/>
                  </a:lnTo>
                  <a:lnTo>
                    <a:pt x="9865" y="26947"/>
                  </a:lnTo>
                  <a:lnTo>
                    <a:pt x="8296" y="29484"/>
                  </a:lnTo>
                  <a:lnTo>
                    <a:pt x="6853" y="32066"/>
                  </a:lnTo>
                  <a:lnTo>
                    <a:pt x="5550" y="34707"/>
                  </a:lnTo>
                  <a:lnTo>
                    <a:pt x="4384" y="37394"/>
                  </a:lnTo>
                  <a:lnTo>
                    <a:pt x="3369" y="40115"/>
                  </a:lnTo>
                  <a:lnTo>
                    <a:pt x="2469" y="42894"/>
                  </a:lnTo>
                  <a:lnTo>
                    <a:pt x="1719" y="45696"/>
                  </a:lnTo>
                  <a:lnTo>
                    <a:pt x="1096" y="48532"/>
                  </a:lnTo>
                  <a:lnTo>
                    <a:pt x="623" y="51369"/>
                  </a:lnTo>
                  <a:lnTo>
                    <a:pt x="265" y="54240"/>
                  </a:lnTo>
                  <a:lnTo>
                    <a:pt x="69" y="57123"/>
                  </a:lnTo>
                  <a:lnTo>
                    <a:pt x="0" y="60005"/>
                  </a:lnTo>
                  <a:lnTo>
                    <a:pt x="69" y="62888"/>
                  </a:lnTo>
                  <a:lnTo>
                    <a:pt x="265" y="65771"/>
                  </a:lnTo>
                  <a:lnTo>
                    <a:pt x="623" y="68630"/>
                  </a:lnTo>
                  <a:lnTo>
                    <a:pt x="1096" y="71478"/>
                  </a:lnTo>
                  <a:lnTo>
                    <a:pt x="1719" y="74315"/>
                  </a:lnTo>
                  <a:lnTo>
                    <a:pt x="2469" y="77105"/>
                  </a:lnTo>
                  <a:lnTo>
                    <a:pt x="3369" y="79873"/>
                  </a:lnTo>
                  <a:lnTo>
                    <a:pt x="4384" y="82605"/>
                  </a:lnTo>
                  <a:lnTo>
                    <a:pt x="5550" y="85304"/>
                  </a:lnTo>
                  <a:lnTo>
                    <a:pt x="6853" y="87944"/>
                  </a:lnTo>
                  <a:lnTo>
                    <a:pt x="8296" y="90527"/>
                  </a:lnTo>
                  <a:lnTo>
                    <a:pt x="9865" y="93052"/>
                  </a:lnTo>
                  <a:lnTo>
                    <a:pt x="11584" y="95520"/>
                  </a:lnTo>
                  <a:lnTo>
                    <a:pt x="13430" y="97907"/>
                  </a:lnTo>
                  <a:lnTo>
                    <a:pt x="15415" y="100224"/>
                  </a:lnTo>
                  <a:lnTo>
                    <a:pt x="17538" y="102461"/>
                  </a:lnTo>
                  <a:lnTo>
                    <a:pt x="19776" y="104583"/>
                  </a:lnTo>
                  <a:lnTo>
                    <a:pt x="22096" y="106578"/>
                  </a:lnTo>
                  <a:lnTo>
                    <a:pt x="24484" y="108423"/>
                  </a:lnTo>
                  <a:lnTo>
                    <a:pt x="26942" y="110129"/>
                  </a:lnTo>
                  <a:lnTo>
                    <a:pt x="29480" y="111709"/>
                  </a:lnTo>
                  <a:lnTo>
                    <a:pt x="32053" y="113150"/>
                  </a:lnTo>
                  <a:lnTo>
                    <a:pt x="34707" y="114442"/>
                  </a:lnTo>
                  <a:lnTo>
                    <a:pt x="37384" y="115618"/>
                  </a:lnTo>
                  <a:lnTo>
                    <a:pt x="40119" y="116644"/>
                  </a:lnTo>
                  <a:lnTo>
                    <a:pt x="42888" y="117520"/>
                  </a:lnTo>
                  <a:lnTo>
                    <a:pt x="45692" y="118281"/>
                  </a:lnTo>
                  <a:lnTo>
                    <a:pt x="48530" y="118904"/>
                  </a:lnTo>
                  <a:lnTo>
                    <a:pt x="51369" y="119388"/>
                  </a:lnTo>
                  <a:lnTo>
                    <a:pt x="54242" y="119723"/>
                  </a:lnTo>
                  <a:lnTo>
                    <a:pt x="57126" y="119930"/>
                  </a:lnTo>
                  <a:lnTo>
                    <a:pt x="60000" y="120000"/>
                  </a:lnTo>
                  <a:lnTo>
                    <a:pt x="62884" y="119930"/>
                  </a:lnTo>
                  <a:lnTo>
                    <a:pt x="65769" y="119723"/>
                  </a:lnTo>
                  <a:lnTo>
                    <a:pt x="68630" y="119388"/>
                  </a:lnTo>
                  <a:lnTo>
                    <a:pt x="71480" y="118904"/>
                  </a:lnTo>
                  <a:lnTo>
                    <a:pt x="74319" y="118281"/>
                  </a:lnTo>
                  <a:lnTo>
                    <a:pt x="77111" y="117520"/>
                  </a:lnTo>
                  <a:lnTo>
                    <a:pt x="79880" y="116644"/>
                  </a:lnTo>
                  <a:lnTo>
                    <a:pt x="82615" y="115618"/>
                  </a:lnTo>
                  <a:lnTo>
                    <a:pt x="85303" y="114442"/>
                  </a:lnTo>
                  <a:lnTo>
                    <a:pt x="87946" y="113150"/>
                  </a:lnTo>
                  <a:lnTo>
                    <a:pt x="90530" y="111709"/>
                  </a:lnTo>
                  <a:lnTo>
                    <a:pt x="93057" y="110129"/>
                  </a:lnTo>
                  <a:lnTo>
                    <a:pt x="95526" y="108423"/>
                  </a:lnTo>
                  <a:lnTo>
                    <a:pt x="97903" y="106578"/>
                  </a:lnTo>
                  <a:lnTo>
                    <a:pt x="100223" y="104583"/>
                  </a:lnTo>
                  <a:lnTo>
                    <a:pt x="102461" y="102461"/>
                  </a:lnTo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rgbClr val="D8D8D8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35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454278" y="1666806"/>
            <a:ext cx="25788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Обеспечение 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связи 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тестов 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всех циклов</a:t>
            </a:r>
            <a:endParaRPr lang="ru-RU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-13855" y="0"/>
            <a:ext cx="8700656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/>
                <a:solidFill>
                  <a:srgbClr val="35C611"/>
                </a:solidFill>
                <a:latin typeface="Arial" pitchFamily="34" charset="0"/>
                <a:cs typeface="Arial" pitchFamily="34" charset="0"/>
              </a:rPr>
              <a:t>Принципы разработки </a:t>
            </a:r>
            <a:r>
              <a:rPr lang="en-US" sz="2800" b="1" dirty="0" smtClean="0">
                <a:ln/>
                <a:solidFill>
                  <a:srgbClr val="35C611"/>
                </a:solidFill>
                <a:latin typeface="Arial" pitchFamily="34" charset="0"/>
                <a:cs typeface="Arial" pitchFamily="34" charset="0"/>
              </a:rPr>
              <a:t>TIMSS</a:t>
            </a:r>
            <a:endParaRPr lang="ru-RU" sz="2800" dirty="0"/>
          </a:p>
        </p:txBody>
      </p:sp>
      <p:pic>
        <p:nvPicPr>
          <p:cNvPr id="96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3863" y="6413813"/>
            <a:ext cx="1135516" cy="321475"/>
          </a:xfrm>
          <a:prstGeom prst="rect">
            <a:avLst/>
          </a:prstGeom>
          <a:noFill/>
        </p:spPr>
      </p:pic>
      <p:pic>
        <p:nvPicPr>
          <p:cNvPr id="97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26090" y="6451030"/>
            <a:ext cx="1638795" cy="209049"/>
          </a:xfrm>
          <a:prstGeom prst="rect">
            <a:avLst/>
          </a:prstGeom>
          <a:noFill/>
        </p:spPr>
      </p:pic>
      <p:grpSp>
        <p:nvGrpSpPr>
          <p:cNvPr id="4" name="Shape 249"/>
          <p:cNvGrpSpPr/>
          <p:nvPr/>
        </p:nvGrpSpPr>
        <p:grpSpPr>
          <a:xfrm>
            <a:off x="0" y="4593770"/>
            <a:ext cx="1915886" cy="2144483"/>
            <a:chOff x="0" y="400050"/>
            <a:chExt cx="3638549" cy="4343400"/>
          </a:xfrm>
        </p:grpSpPr>
        <p:grpSp>
          <p:nvGrpSpPr>
            <p:cNvPr id="5" name="Shape 250"/>
            <p:cNvGrpSpPr/>
            <p:nvPr/>
          </p:nvGrpSpPr>
          <p:grpSpPr>
            <a:xfrm>
              <a:off x="0" y="400050"/>
              <a:ext cx="3638549" cy="4343400"/>
              <a:chOff x="0" y="400050"/>
              <a:chExt cx="3638549" cy="4343400"/>
            </a:xfrm>
          </p:grpSpPr>
          <p:sp>
            <p:nvSpPr>
              <p:cNvPr id="103" name="Shape 251"/>
              <p:cNvSpPr/>
              <p:nvPr/>
            </p:nvSpPr>
            <p:spPr>
              <a:xfrm>
                <a:off x="0" y="400050"/>
                <a:ext cx="3638549" cy="43434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8376" y="0"/>
                    </a:moveTo>
                    <a:cubicBezTo>
                      <a:pt x="87933" y="0"/>
                      <a:pt x="120000" y="26862"/>
                      <a:pt x="120000" y="60000"/>
                    </a:cubicBezTo>
                    <a:cubicBezTo>
                      <a:pt x="120000" y="93137"/>
                      <a:pt x="87933" y="120000"/>
                      <a:pt x="48376" y="120000"/>
                    </a:cubicBezTo>
                    <a:cubicBezTo>
                      <a:pt x="31071" y="120000"/>
                      <a:pt x="15198" y="114858"/>
                      <a:pt x="2818" y="106298"/>
                    </a:cubicBezTo>
                    <a:lnTo>
                      <a:pt x="0" y="104153"/>
                    </a:lnTo>
                    <a:lnTo>
                      <a:pt x="0" y="15846"/>
                    </a:lnTo>
                    <a:lnTo>
                      <a:pt x="2818" y="13701"/>
                    </a:lnTo>
                    <a:cubicBezTo>
                      <a:pt x="15198" y="5141"/>
                      <a:pt x="31071" y="0"/>
                      <a:pt x="48376" y="0"/>
                    </a:cubicBezTo>
                    <a:close/>
                  </a:path>
                </a:pathLst>
              </a:custGeom>
              <a:solidFill>
                <a:schemeClr val="lt2">
                  <a:alpha val="60000"/>
                </a:schemeClr>
              </a:solidFill>
              <a:ln>
                <a:noFill/>
              </a:ln>
            </p:spPr>
            <p:txBody>
              <a:bodyPr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350" b="0" i="0" u="none" strike="noStrike" cap="none" baseline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" name="Shape 252"/>
              <p:cNvSpPr/>
              <p:nvPr/>
            </p:nvSpPr>
            <p:spPr>
              <a:xfrm>
                <a:off x="0" y="605789"/>
                <a:ext cx="3432809" cy="3931919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1276" y="0"/>
                    </a:moveTo>
                    <a:cubicBezTo>
                      <a:pt x="89231" y="0"/>
                      <a:pt x="120000" y="26862"/>
                      <a:pt x="120000" y="60000"/>
                    </a:cubicBezTo>
                    <a:cubicBezTo>
                      <a:pt x="120000" y="93137"/>
                      <a:pt x="89231" y="120000"/>
                      <a:pt x="51276" y="120000"/>
                    </a:cubicBezTo>
                    <a:cubicBezTo>
                      <a:pt x="32298" y="120000"/>
                      <a:pt x="15117" y="113284"/>
                      <a:pt x="2681" y="102426"/>
                    </a:cubicBezTo>
                    <a:lnTo>
                      <a:pt x="0" y="99850"/>
                    </a:lnTo>
                    <a:lnTo>
                      <a:pt x="0" y="20149"/>
                    </a:lnTo>
                    <a:lnTo>
                      <a:pt x="2681" y="17573"/>
                    </a:lnTo>
                    <a:cubicBezTo>
                      <a:pt x="15117" y="6715"/>
                      <a:pt x="32298" y="0"/>
                      <a:pt x="51276" y="0"/>
                    </a:cubicBezTo>
                    <a:close/>
                  </a:path>
                </a:pathLst>
              </a:cu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txBody>
              <a:bodyPr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350" b="0" i="0" u="none" strike="noStrike" cap="none" baseline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2" name="Shape 254"/>
            <p:cNvSpPr txBox="1"/>
            <p:nvPr/>
          </p:nvSpPr>
          <p:spPr>
            <a:xfrm>
              <a:off x="598489" y="2988819"/>
              <a:ext cx="2068509" cy="649729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1200"/>
                </a:spcAft>
                <a:buSzPct val="25000"/>
                <a:buNone/>
              </a:pPr>
              <a:endParaRPr lang="en-US" sz="900" b="0" i="0" u="none" strike="noStrike" cap="none" baseline="0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105" name="Прямоугольник 104"/>
          <p:cNvSpPr/>
          <p:nvPr/>
        </p:nvSpPr>
        <p:spPr>
          <a:xfrm>
            <a:off x="130631" y="5802476"/>
            <a:ext cx="1351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hlinkClick r:id="rId4"/>
              </a:rPr>
              <a:t>gtmarket.ru</a:t>
            </a: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7" name="Прямоугольник 106"/>
          <p:cNvSpPr/>
          <p:nvPr/>
        </p:nvSpPr>
        <p:spPr>
          <a:xfrm>
            <a:off x="-481889" y="5095810"/>
            <a:ext cx="25788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Подробнее 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 процедуру </a:t>
            </a:r>
          </a:p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TIMSS 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есть на</a:t>
            </a:r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journal-applied-mathematics-and-statistic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77240"/>
            <a:ext cx="9144000" cy="5303520"/>
          </a:xfrm>
          <a:prstGeom prst="rect">
            <a:avLst/>
          </a:prstGeom>
        </p:spPr>
      </p:pic>
      <p:pic>
        <p:nvPicPr>
          <p:cNvPr id="11" name="Рисунок 10" descr="logo-emblem-symbol-bookmark-photos-7205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9857" y="4626429"/>
            <a:ext cx="8114801" cy="1861457"/>
          </a:xfrm>
          <a:prstGeom prst="rect">
            <a:avLst/>
          </a:prstGeom>
        </p:spPr>
      </p:pic>
      <p:pic>
        <p:nvPicPr>
          <p:cNvPr id="6" name="Содержимое 5" descr="Arrow-to-Arrow.pn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533400" y="794658"/>
            <a:ext cx="8041618" cy="3570514"/>
          </a:xfrm>
        </p:spPr>
      </p:pic>
      <p:sp>
        <p:nvSpPr>
          <p:cNvPr id="5" name="Прямоугольник 4"/>
          <p:cNvSpPr/>
          <p:nvPr/>
        </p:nvSpPr>
        <p:spPr>
          <a:xfrm>
            <a:off x="968826" y="141514"/>
            <a:ext cx="7717974" cy="646331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rgbClr val="279FB7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en-US" sz="3600" b="1" dirty="0" smtClean="0">
                <a:ln/>
                <a:solidFill>
                  <a:srgbClr val="279FB7"/>
                </a:solidFill>
                <a:latin typeface="Arial" pitchFamily="34" charset="0"/>
                <a:cs typeface="Arial" pitchFamily="34" charset="0"/>
              </a:rPr>
              <a:t>TIMSS</a:t>
            </a:r>
            <a:r>
              <a:rPr lang="ru-RU" sz="3600" b="1" dirty="0" smtClean="0">
                <a:ln/>
                <a:solidFill>
                  <a:srgbClr val="279FB7"/>
                </a:solidFill>
                <a:latin typeface="Arial" pitchFamily="34" charset="0"/>
                <a:cs typeface="Arial" pitchFamily="34" charset="0"/>
              </a:rPr>
              <a:t> по математике</a:t>
            </a:r>
            <a:endParaRPr lang="ru-RU" sz="3600" b="1" cap="none" spc="0" dirty="0">
              <a:ln/>
              <a:solidFill>
                <a:srgbClr val="279FB7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40636" y="6449437"/>
            <a:ext cx="1135516" cy="321475"/>
          </a:xfrm>
          <a:prstGeom prst="rect">
            <a:avLst/>
          </a:prstGeom>
          <a:noFill/>
        </p:spPr>
      </p:pic>
      <p:pic>
        <p:nvPicPr>
          <p:cNvPr id="8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32720" y="6549004"/>
            <a:ext cx="1638795" cy="209049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642259" y="899050"/>
            <a:ext cx="2895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Три типа заданий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с выбором ответа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с кратким и развёрнутым ответом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практические задания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725887" y="888163"/>
            <a:ext cx="2808515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Задания разрабатывают по темам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числа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алгебра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измерения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геометрия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работа с данными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20486" y="4747736"/>
            <a:ext cx="78268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Оценивают навыки: </a:t>
            </a:r>
          </a:p>
          <a:p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знания фактов и процедур, использование понятий, </a:t>
            </a:r>
          </a:p>
          <a:p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рутинных проблем, анализ, выдвижение гипотез, </a:t>
            </a:r>
          </a:p>
          <a:p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оценка, доказательства и другие.</a:t>
            </a: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5622" y="6376620"/>
            <a:ext cx="1017258" cy="287995"/>
          </a:xfrm>
          <a:prstGeom prst="rect">
            <a:avLst/>
          </a:prstGeom>
          <a:noFill/>
        </p:spPr>
      </p:pic>
      <p:pic>
        <p:nvPicPr>
          <p:cNvPr id="6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6400800"/>
            <a:ext cx="1445700" cy="184417"/>
          </a:xfrm>
          <a:prstGeom prst="rect">
            <a:avLst/>
          </a:prstGeom>
          <a:noFill/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4474029" y="696686"/>
            <a:ext cx="57354" cy="576166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 descr="nTEEaqgGc.png"/>
          <p:cNvPicPr>
            <a:picLocks noChangeAspect="1"/>
          </p:cNvPicPr>
          <p:nvPr/>
        </p:nvPicPr>
        <p:blipFill rotWithShape="1">
          <a:blip r:embed="rId4" cstate="print"/>
          <a:srcRect t="53336"/>
          <a:stretch/>
        </p:blipFill>
        <p:spPr>
          <a:xfrm>
            <a:off x="137265" y="710106"/>
            <a:ext cx="3364274" cy="1106563"/>
          </a:xfrm>
          <a:prstGeom prst="rect">
            <a:avLst/>
          </a:prstGeom>
        </p:spPr>
      </p:pic>
      <p:pic>
        <p:nvPicPr>
          <p:cNvPr id="9" name="Рисунок 8" descr="nTEEaqgGc.png"/>
          <p:cNvPicPr>
            <a:picLocks noChangeAspect="1"/>
          </p:cNvPicPr>
          <p:nvPr/>
        </p:nvPicPr>
        <p:blipFill rotWithShape="1">
          <a:blip r:embed="rId4" cstate="print"/>
          <a:srcRect t="1" b="47299"/>
          <a:stretch/>
        </p:blipFill>
        <p:spPr>
          <a:xfrm flipH="1">
            <a:off x="5554796" y="545008"/>
            <a:ext cx="3491230" cy="132551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32173" y="682890"/>
            <a:ext cx="261177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TIMSS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041571" y="641162"/>
            <a:ext cx="253376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ФГОС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90500" y="76200"/>
            <a:ext cx="849630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ПРИМЕР </a:t>
            </a:r>
            <a:r>
              <a:rPr lang="ru-RU" sz="28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1. Натуральные числа  </a:t>
            </a:r>
            <a:endParaRPr lang="ru-RU" sz="28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514812" y="1635630"/>
            <a:ext cx="3891776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84455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 Продемонстрировать знание разрядности (от двузначных до шестизначных цифр); представлять целые числа с помощью диаграмм, числовых осей.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84455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 Складывать и вычитать числа (до четырехзначных чисел), включая вычисления в простых задачах.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3.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Умножать (до произведений трехзначных чисел на однозначные) и делить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(до деления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трехзначных чисел на однозначные).</a:t>
            </a:r>
          </a:p>
          <a:p>
            <a:pPr lvl="0"/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4. Решать задачи, связанные с четными и нечетными числами, кратными числами и множителями, округлением чисел (до десяти тысяч).</a:t>
            </a:r>
          </a:p>
          <a:p>
            <a:pPr lvl="0"/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5. Уметь сопоставлять два или более свойств чисел или вычислительных операций для решения задач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844550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539347" y="1623536"/>
            <a:ext cx="426719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AutoNum type="arabicPeriod"/>
            </a:pPr>
            <a:r>
              <a:rPr lang="ru-RU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Представлять многозначные числа в виде суммы разрядных слагаемых.</a:t>
            </a:r>
          </a:p>
          <a:p>
            <a:pPr>
              <a:buAutoNum type="arabicPeriod"/>
            </a:pPr>
            <a:r>
              <a:rPr lang="ru-RU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Выполнять арифметические действия: сложение и вычитание в пределах 100 – устно,  с многозначными – письменно, умножение на 10, 100, 1000 – устно.</a:t>
            </a:r>
          </a:p>
          <a:p>
            <a:r>
              <a:rPr lang="ru-RU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Умножение и деление на однозначное число в пределах 100 — устно, на двузначное число до 100000 — письменно; деление с остатком в пределах 1000.</a:t>
            </a:r>
          </a:p>
          <a:p>
            <a:r>
              <a:rPr lang="ru-RU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4. Пользоваться признаками делимости на 2, 5, 10; осуществлять проверку результата </a:t>
            </a:r>
          </a:p>
          <a:p>
            <a:r>
              <a:rPr lang="ru-RU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критериям: достоверность, соответствие правилу; разбивать четное число пополам.</a:t>
            </a:r>
          </a:p>
          <a:p>
            <a:r>
              <a:rPr lang="ru-RU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5. Конструировать верные и неверные утверждения со словами: «все», «некоторые», «и», «каждый», </a:t>
            </a:r>
          </a:p>
          <a:p>
            <a:r>
              <a:rPr lang="ru-RU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«если..., то...»; </a:t>
            </a:r>
          </a:p>
          <a:p>
            <a:r>
              <a:rPr lang="ru-RU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6. Строить логические рассуждения</a:t>
            </a:r>
          </a:p>
          <a:p>
            <a:r>
              <a:rPr lang="ru-RU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15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одно-трехшаговые</a:t>
            </a:r>
            <a:r>
              <a:rPr lang="ru-RU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85165" y="6441936"/>
            <a:ext cx="1017258" cy="287995"/>
          </a:xfrm>
          <a:prstGeom prst="rect">
            <a:avLst/>
          </a:prstGeom>
          <a:noFill/>
        </p:spPr>
      </p:pic>
      <p:pic>
        <p:nvPicPr>
          <p:cNvPr id="6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6509660"/>
            <a:ext cx="1445700" cy="184417"/>
          </a:xfrm>
          <a:prstGeom prst="rect">
            <a:avLst/>
          </a:prstGeom>
          <a:noFill/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4474029" y="696686"/>
            <a:ext cx="57354" cy="576166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 descr="nTEEaqgGc.png"/>
          <p:cNvPicPr>
            <a:picLocks noChangeAspect="1"/>
          </p:cNvPicPr>
          <p:nvPr/>
        </p:nvPicPr>
        <p:blipFill rotWithShape="1">
          <a:blip r:embed="rId4" cstate="print"/>
          <a:srcRect t="53336"/>
          <a:stretch/>
        </p:blipFill>
        <p:spPr>
          <a:xfrm>
            <a:off x="137265" y="710106"/>
            <a:ext cx="3364274" cy="1106563"/>
          </a:xfrm>
          <a:prstGeom prst="rect">
            <a:avLst/>
          </a:prstGeom>
        </p:spPr>
      </p:pic>
      <p:pic>
        <p:nvPicPr>
          <p:cNvPr id="9" name="Рисунок 8" descr="nTEEaqgGc.png"/>
          <p:cNvPicPr>
            <a:picLocks noChangeAspect="1"/>
          </p:cNvPicPr>
          <p:nvPr/>
        </p:nvPicPr>
        <p:blipFill rotWithShape="1">
          <a:blip r:embed="rId4" cstate="print"/>
          <a:srcRect t="1" b="47299"/>
          <a:stretch/>
        </p:blipFill>
        <p:spPr>
          <a:xfrm flipH="1">
            <a:off x="5554796" y="545008"/>
            <a:ext cx="3491230" cy="132551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32173" y="682890"/>
            <a:ext cx="261177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TIMSS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041571" y="641162"/>
            <a:ext cx="253376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ФГОС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90500" y="76200"/>
            <a:ext cx="849630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ПРИМЕР </a:t>
            </a:r>
            <a:r>
              <a:rPr lang="ru-RU" sz="28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2. Целые числа  </a:t>
            </a:r>
            <a:endParaRPr lang="ru-RU" sz="28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503927" y="1618729"/>
            <a:ext cx="3891776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Понимать свойства чисел 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математических операций, находить и использовать кратные числа 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множители, распознавать простые числа, вычислять степени положительных целых чисел, вычислять квадратные корни 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 квадратов целых чисел до 144, решать задачи, связанные 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вычислением квадратных корней целых чисел.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Решать задачи, в которых содержатся положительные 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отрицательные числа, в том числе 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помощью числовой оси 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или разнообразных моделей (например, расчет прибыли и убытков, использование термометра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572001" y="1547331"/>
            <a:ext cx="4190999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Оперировать понятиями: натуральное число, квадрат и куб натурального числа; делимость натуральных чисел; деление </a:t>
            </a:r>
          </a:p>
          <a:p>
            <a:r>
              <a:rPr lang="ru-RU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остатком, делимость, кратное; использовать признаки делимости на 2, 3, 5, 9 и 10 при решении задач; простое </a:t>
            </a:r>
          </a:p>
          <a:p>
            <a:r>
              <a:rPr lang="ru-RU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составное число; </a:t>
            </a:r>
          </a:p>
          <a:p>
            <a:r>
              <a:rPr lang="ru-RU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Находить разложение составного числа </a:t>
            </a:r>
          </a:p>
          <a:p>
            <a:r>
              <a:rPr lang="ru-RU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произведение простых; знать понятия: рациональное число, арифметический</a:t>
            </a:r>
          </a:p>
          <a:p>
            <a:r>
              <a:rPr lang="ru-RU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квадратный корень, иррациональное число,</a:t>
            </a:r>
          </a:p>
          <a:p>
            <a:r>
              <a:rPr lang="ru-RU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несложные преобразования дробно-рациональных выражений с квадратными корнями.</a:t>
            </a:r>
          </a:p>
          <a:p>
            <a:r>
              <a:rPr lang="ru-RU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Оперировать понятиями: отрицательное число, модуль числа, противоположные числа;  выполнять сравнение чисел </a:t>
            </a:r>
          </a:p>
          <a:p>
            <a:r>
              <a:rPr lang="ru-RU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разными знаками;</a:t>
            </a:r>
          </a:p>
          <a:p>
            <a:r>
              <a:rPr lang="ru-RU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4. Представлять положительные </a:t>
            </a:r>
          </a:p>
          <a:p>
            <a:r>
              <a:rPr lang="ru-RU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отрицательные числа </a:t>
            </a:r>
          </a:p>
          <a:p>
            <a:r>
              <a:rPr lang="ru-RU" sz="1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координатной прямой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48250" y="6006505"/>
            <a:ext cx="1017258" cy="287995"/>
          </a:xfrm>
          <a:prstGeom prst="rect">
            <a:avLst/>
          </a:prstGeom>
          <a:noFill/>
        </p:spPr>
      </p:pic>
      <p:pic>
        <p:nvPicPr>
          <p:cNvPr id="6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6400800"/>
            <a:ext cx="1445700" cy="184417"/>
          </a:xfrm>
          <a:prstGeom prst="rect">
            <a:avLst/>
          </a:prstGeom>
          <a:noFill/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4584700" y="1054100"/>
            <a:ext cx="55539" cy="545867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 descr="nTEEaqgGc.png"/>
          <p:cNvPicPr>
            <a:picLocks noChangeAspect="1"/>
          </p:cNvPicPr>
          <p:nvPr/>
        </p:nvPicPr>
        <p:blipFill rotWithShape="1">
          <a:blip r:embed="rId4" cstate="print"/>
          <a:srcRect t="53336"/>
          <a:stretch/>
        </p:blipFill>
        <p:spPr>
          <a:xfrm>
            <a:off x="103410" y="993144"/>
            <a:ext cx="3414451" cy="1245546"/>
          </a:xfrm>
          <a:prstGeom prst="rect">
            <a:avLst/>
          </a:prstGeom>
        </p:spPr>
      </p:pic>
      <p:pic>
        <p:nvPicPr>
          <p:cNvPr id="9" name="Рисунок 8" descr="nTEEaqgGc.png"/>
          <p:cNvPicPr>
            <a:picLocks noChangeAspect="1"/>
          </p:cNvPicPr>
          <p:nvPr/>
        </p:nvPicPr>
        <p:blipFill rotWithShape="1">
          <a:blip r:embed="rId4" cstate="print"/>
          <a:srcRect t="1" b="47299"/>
          <a:stretch/>
        </p:blipFill>
        <p:spPr>
          <a:xfrm flipH="1">
            <a:off x="5502726" y="828044"/>
            <a:ext cx="3543300" cy="149199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25573" y="1031244"/>
            <a:ext cx="23006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TIMSS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359265" y="1043944"/>
            <a:ext cx="20854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ФГОС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90500" y="76200"/>
            <a:ext cx="8496300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ПРИМЕР </a:t>
            </a:r>
            <a:r>
              <a:rPr lang="ru-RU" sz="28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3. Математические выражения, простые уравнения и соотношения </a:t>
            </a:r>
            <a:endParaRPr lang="ru-RU" sz="28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3" name="Рисунок 12" descr="XN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99514" y="5371156"/>
            <a:ext cx="2144486" cy="1486844"/>
          </a:xfrm>
          <a:prstGeom prst="rect">
            <a:avLst/>
          </a:prstGeom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490122" y="1996506"/>
            <a:ext cx="3992137" cy="440120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838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 Уметь найти отсутствующее число или операцию в числовом выражении (например, 17+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=29);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838200" algn="l"/>
              </a:tabLst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Определять или составлять числовые выражения для решения задач, в которых могут использоваться переменные;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838200" algn="l"/>
              </a:tabLst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3.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Определять и использовать соотношения при наличии строго определенной модели (например, придумайте пары целых чисел, используя правило)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987492" y="2155762"/>
            <a:ext cx="35904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Находить неизвестный компонент сложения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Рисунок 15" descr="seal_circle_red2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16285" y="3156858"/>
            <a:ext cx="2688772" cy="2688772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5421086" y="3671890"/>
            <a:ext cx="209005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Пункты 2 и 3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 российском образовании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 выделяются отдельно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457463" y="1980484"/>
            <a:ext cx="4016566" cy="480131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Находить значение выражения или формулы при наличии значений переменных.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Упрощать алгебраические выражения, в которых есть операции сложения, умножения или возведения в степень; сравнивать выражения, чтобы определить, равные ли они.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Составлять выражения, уравнения и неравенства для описания условия текстовых задач.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4. Решать линейные уравнения, неравенства и системы линейных уравнений с двумя неизвестными, включая те, которые описывают жизненные ситуации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6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94515" y="6553200"/>
            <a:ext cx="1445700" cy="184417"/>
          </a:xfrm>
          <a:prstGeom prst="rect">
            <a:avLst/>
          </a:prstGeom>
          <a:noFill/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4486726" y="1054100"/>
            <a:ext cx="55539" cy="545867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 descr="nTEEaqgGc.png"/>
          <p:cNvPicPr>
            <a:picLocks noChangeAspect="1"/>
          </p:cNvPicPr>
          <p:nvPr/>
        </p:nvPicPr>
        <p:blipFill rotWithShape="1">
          <a:blip r:embed="rId3" cstate="print"/>
          <a:srcRect t="53336"/>
          <a:stretch/>
        </p:blipFill>
        <p:spPr>
          <a:xfrm>
            <a:off x="103410" y="993144"/>
            <a:ext cx="3414451" cy="1245546"/>
          </a:xfrm>
          <a:prstGeom prst="rect">
            <a:avLst/>
          </a:prstGeom>
        </p:spPr>
      </p:pic>
      <p:pic>
        <p:nvPicPr>
          <p:cNvPr id="9" name="Рисунок 8" descr="nTEEaqgGc.png"/>
          <p:cNvPicPr>
            <a:picLocks noChangeAspect="1"/>
          </p:cNvPicPr>
          <p:nvPr/>
        </p:nvPicPr>
        <p:blipFill rotWithShape="1">
          <a:blip r:embed="rId3" cstate="print"/>
          <a:srcRect t="1" b="47299"/>
          <a:stretch/>
        </p:blipFill>
        <p:spPr>
          <a:xfrm flipH="1">
            <a:off x="5502726" y="828044"/>
            <a:ext cx="3543300" cy="149199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25573" y="1031244"/>
            <a:ext cx="23006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TIMSS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359265" y="1043944"/>
            <a:ext cx="20854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ФГОС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90500" y="76200"/>
            <a:ext cx="8496300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ПРИМЕР </a:t>
            </a:r>
            <a:r>
              <a:rPr lang="ru-RU" sz="28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4. Математические выражения, простые уравнения и соотношения </a:t>
            </a:r>
            <a:endParaRPr lang="ru-RU" sz="28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96258" name="Rectangle 2"/>
          <p:cNvSpPr>
            <a:spLocks noChangeArrowheads="1"/>
          </p:cNvSpPr>
          <p:nvPr/>
        </p:nvSpPr>
        <p:spPr bwMode="auto">
          <a:xfrm>
            <a:off x="4656960" y="2017991"/>
            <a:ext cx="4029839" cy="452431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111375" algn="l"/>
                <a:tab pos="3455988" algn="l"/>
              </a:tabLst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1.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Выполнять преобразования выражений, содержащих степени с натуральным показателем,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выполнять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действия с многочленами, использовать формулы сокращенного умножения.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11375" algn="l"/>
                <a:tab pos="3455988" algn="l"/>
              </a:tabLst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Решать линейные уравнения с одной переменной; решать алгебраически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задачи, приводящие к линейным уравнениям;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11375" algn="l"/>
                <a:tab pos="3455988" algn="l"/>
              </a:tabLst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4. Р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ешать системы двух линейных уравнений с двумя переменными;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пользоваться системами линейных уравнений при решении задач на движение, работу, доли, проценты;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11375" algn="l"/>
                <a:tab pos="3455988" algn="l"/>
              </a:tabLst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5.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Использовать свойства числовых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11375" algn="l"/>
                <a:tab pos="3455988" algn="l"/>
              </a:tabLst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еравенств, изображать решение числового неравенства на координатной прямой</a:t>
            </a:r>
          </a:p>
        </p:txBody>
      </p:sp>
      <p:pic>
        <p:nvPicPr>
          <p:cNvPr id="13" name="Рисунок 12" descr="XN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72256" y="5976256"/>
            <a:ext cx="1271744" cy="881743"/>
          </a:xfrm>
          <a:prstGeom prst="rect">
            <a:avLst/>
          </a:prstGeom>
        </p:spPr>
      </p:pic>
      <p:pic>
        <p:nvPicPr>
          <p:cNvPr id="5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87936" y="6398391"/>
            <a:ext cx="1017258" cy="2879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 descr="C:\Users\overmakova\Desktop\Презентации. Материал\Люди разных возрастов\Методика\662916_1000.jpg"/>
          <p:cNvPicPr>
            <a:picLocks noChangeAspect="1" noChangeArrowheads="1"/>
          </p:cNvPicPr>
          <p:nvPr/>
        </p:nvPicPr>
        <p:blipFill>
          <a:blip r:embed="rId2" cstate="print"/>
          <a:srcRect b="1567"/>
          <a:stretch>
            <a:fillRect/>
          </a:stretch>
        </p:blipFill>
        <p:spPr bwMode="auto">
          <a:xfrm>
            <a:off x="466304" y="3771900"/>
            <a:ext cx="3521347" cy="2849203"/>
          </a:xfrm>
          <a:prstGeom prst="rect">
            <a:avLst/>
          </a:prstGeom>
          <a:noFill/>
        </p:spPr>
      </p:pic>
      <p:pic>
        <p:nvPicPr>
          <p:cNvPr id="5" name="Рисунок 4" descr="3d-banner-png-3.png"/>
          <p:cNvPicPr>
            <a:picLocks noChangeAspect="1"/>
          </p:cNvPicPr>
          <p:nvPr/>
        </p:nvPicPr>
        <p:blipFill>
          <a:blip r:embed="rId3" cstate="print"/>
          <a:srcRect l="2372" t="50526" b="-3319"/>
          <a:stretch>
            <a:fillRect/>
          </a:stretch>
        </p:blipFill>
        <p:spPr>
          <a:xfrm flipH="1">
            <a:off x="1215182" y="2034471"/>
            <a:ext cx="7928818" cy="1695495"/>
          </a:xfrm>
          <a:prstGeom prst="rect">
            <a:avLst/>
          </a:prstGeom>
        </p:spPr>
      </p:pic>
      <p:pic>
        <p:nvPicPr>
          <p:cNvPr id="11" name="Рисунок 10" descr="3d-banner-png-3.png"/>
          <p:cNvPicPr>
            <a:picLocks noChangeAspect="1"/>
          </p:cNvPicPr>
          <p:nvPr/>
        </p:nvPicPr>
        <p:blipFill>
          <a:blip r:embed="rId3" cstate="print"/>
          <a:srcRect l="2372" t="7696" b="48683"/>
          <a:stretch>
            <a:fillRect/>
          </a:stretch>
        </p:blipFill>
        <p:spPr>
          <a:xfrm flipH="1">
            <a:off x="3416059" y="3338714"/>
            <a:ext cx="5693432" cy="1685214"/>
          </a:xfrm>
          <a:prstGeom prst="rect">
            <a:avLst/>
          </a:prstGeom>
        </p:spPr>
      </p:pic>
      <p:pic>
        <p:nvPicPr>
          <p:cNvPr id="7" name="Рисунок 6" descr="3d-banner-png-3.png"/>
          <p:cNvPicPr>
            <a:picLocks noChangeAspect="1"/>
          </p:cNvPicPr>
          <p:nvPr/>
        </p:nvPicPr>
        <p:blipFill>
          <a:blip r:embed="rId3" cstate="print"/>
          <a:srcRect l="2372" t="7696" b="48683"/>
          <a:stretch>
            <a:fillRect/>
          </a:stretch>
        </p:blipFill>
        <p:spPr>
          <a:xfrm>
            <a:off x="0" y="890964"/>
            <a:ext cx="8051728" cy="1623157"/>
          </a:xfrm>
          <a:prstGeom prst="rect">
            <a:avLst/>
          </a:prstGeom>
        </p:spPr>
      </p:pic>
      <p:pic>
        <p:nvPicPr>
          <p:cNvPr id="4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2042" y="6447459"/>
            <a:ext cx="1135516" cy="321475"/>
          </a:xfrm>
          <a:prstGeom prst="rect">
            <a:avLst/>
          </a:prstGeom>
          <a:noFill/>
        </p:spPr>
      </p:pic>
      <p:pic>
        <p:nvPicPr>
          <p:cNvPr id="6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98330" y="6589576"/>
            <a:ext cx="1638795" cy="209049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552753" y="2324815"/>
            <a:ext cx="73119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Развивать механизмы управления </a:t>
            </a:r>
            <a:b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качеством образования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73426" y="1071096"/>
            <a:ext cx="73492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Модернизировать ФГОС при помощи анализа процедур оценки качества образования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019905" y="3339857"/>
            <a:ext cx="48480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Развивать механизмы</a:t>
            </a:r>
            <a:b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 процедуры оценки качества подготовки учеников</a:t>
            </a:r>
          </a:p>
        </p:txBody>
      </p:sp>
      <p:pic>
        <p:nvPicPr>
          <p:cNvPr id="13" name="Рисунок 12" descr="3d-banner-png-3.png"/>
          <p:cNvPicPr>
            <a:picLocks noChangeAspect="1"/>
          </p:cNvPicPr>
          <p:nvPr/>
        </p:nvPicPr>
        <p:blipFill>
          <a:blip r:embed="rId3" cstate="print"/>
          <a:srcRect l="2372" t="50526" b="-3319"/>
          <a:stretch>
            <a:fillRect/>
          </a:stretch>
        </p:blipFill>
        <p:spPr>
          <a:xfrm flipH="1">
            <a:off x="3536828" y="4498749"/>
            <a:ext cx="5607170" cy="2026175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4019905" y="4889738"/>
            <a:ext cx="48480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Развивать формы оценки системы образования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8686800" cy="646331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kumimoji="0" lang="ru-RU" sz="3600" b="1" i="0" u="none" strike="noStrike" kern="1200" normalizeH="0" baseline="0" noProof="0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Цели и задачи Методологии</a:t>
            </a:r>
            <a:endParaRPr lang="ru-RU" sz="36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359226" y="1986140"/>
            <a:ext cx="4354284" cy="452431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838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 Распознавать обыкновенные дроби как часть целого числа или множества; описывать дроби с помощью слов, чисел или моделей; сравнивать и упорядочивать обыкновенные дроби, складывать и вычитать обыкновенные дроби (при этом, дроби могут иметь знаменатели: 2, 3, 4, 5, 6, 8, 10, 12 или 100).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38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 Знать о разрядности десятичных дробей; сравнивать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округлять десятичные дроби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рамках решения текстовых задач (десятичные дроби могут иметь два знака после запятой, что позволяет использовать вычисления, связанные с деньгами).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5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48250" y="6006505"/>
            <a:ext cx="1017258" cy="287995"/>
          </a:xfrm>
          <a:prstGeom prst="rect">
            <a:avLst/>
          </a:prstGeom>
          <a:noFill/>
        </p:spPr>
      </p:pic>
      <p:pic>
        <p:nvPicPr>
          <p:cNvPr id="6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6400800"/>
            <a:ext cx="1445700" cy="184417"/>
          </a:xfrm>
          <a:prstGeom prst="rect">
            <a:avLst/>
          </a:prstGeom>
          <a:noFill/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4584700" y="1054100"/>
            <a:ext cx="55539" cy="545867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 descr="nTEEaqgGc.png"/>
          <p:cNvPicPr>
            <a:picLocks noChangeAspect="1"/>
          </p:cNvPicPr>
          <p:nvPr/>
        </p:nvPicPr>
        <p:blipFill rotWithShape="1">
          <a:blip r:embed="rId4" cstate="print"/>
          <a:srcRect t="53336"/>
          <a:stretch/>
        </p:blipFill>
        <p:spPr>
          <a:xfrm>
            <a:off x="-21772" y="949600"/>
            <a:ext cx="3414451" cy="1245546"/>
          </a:xfrm>
          <a:prstGeom prst="rect">
            <a:avLst/>
          </a:prstGeom>
        </p:spPr>
      </p:pic>
      <p:pic>
        <p:nvPicPr>
          <p:cNvPr id="9" name="Рисунок 8" descr="nTEEaqgGc.png"/>
          <p:cNvPicPr>
            <a:picLocks noChangeAspect="1"/>
          </p:cNvPicPr>
          <p:nvPr/>
        </p:nvPicPr>
        <p:blipFill rotWithShape="1">
          <a:blip r:embed="rId4" cstate="print"/>
          <a:srcRect t="1" b="47299"/>
          <a:stretch/>
        </p:blipFill>
        <p:spPr>
          <a:xfrm flipH="1">
            <a:off x="5513612" y="806272"/>
            <a:ext cx="3543300" cy="149199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78619" y="987700"/>
            <a:ext cx="23006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TIMSS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348379" y="1022172"/>
            <a:ext cx="20854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ФГОС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90500" y="76200"/>
            <a:ext cx="8496300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ПРИМЕР </a:t>
            </a:r>
            <a:r>
              <a:rPr lang="ru-RU" sz="28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5. Обыкновенные и десятичные дроби</a:t>
            </a:r>
            <a:endParaRPr lang="ru-RU" sz="28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3" name="Рисунок 12" descr="ori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85509" y="5519057"/>
            <a:ext cx="2558491" cy="1338943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4746171" y="2034179"/>
            <a:ext cx="38862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Называть, находить доли величины (половина, треть, четверть, пятая, десятая часть); 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Сравнивать величины, выраженные долями.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Выполнять арифметические действия с обыкновенными 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десятичными дробями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4. Округлять и сравнивать рациональные числа, делать прикидку и оценивать результаты вычислений с рациональными числами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96051" y="6493803"/>
            <a:ext cx="1017258" cy="287995"/>
          </a:xfrm>
          <a:prstGeom prst="rect">
            <a:avLst/>
          </a:prstGeom>
          <a:noFill/>
        </p:spPr>
      </p:pic>
      <p:pic>
        <p:nvPicPr>
          <p:cNvPr id="6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6629406"/>
            <a:ext cx="1445700" cy="184417"/>
          </a:xfrm>
          <a:prstGeom prst="rect">
            <a:avLst/>
          </a:prstGeom>
          <a:noFill/>
        </p:spPr>
      </p:pic>
      <p:pic>
        <p:nvPicPr>
          <p:cNvPr id="8" name="Рисунок 7" descr="nTEEaqgGc.png"/>
          <p:cNvPicPr>
            <a:picLocks noChangeAspect="1"/>
          </p:cNvPicPr>
          <p:nvPr/>
        </p:nvPicPr>
        <p:blipFill rotWithShape="1">
          <a:blip r:embed="rId4" cstate="print"/>
          <a:srcRect t="53336"/>
          <a:stretch/>
        </p:blipFill>
        <p:spPr>
          <a:xfrm>
            <a:off x="0" y="601248"/>
            <a:ext cx="3414451" cy="1245546"/>
          </a:xfrm>
          <a:prstGeom prst="rect">
            <a:avLst/>
          </a:prstGeom>
        </p:spPr>
      </p:pic>
      <p:pic>
        <p:nvPicPr>
          <p:cNvPr id="9" name="Рисунок 8" descr="nTEEaqgGc.png"/>
          <p:cNvPicPr>
            <a:picLocks noChangeAspect="1"/>
          </p:cNvPicPr>
          <p:nvPr/>
        </p:nvPicPr>
        <p:blipFill rotWithShape="1">
          <a:blip r:embed="rId4" cstate="print"/>
          <a:srcRect t="1" b="47299"/>
          <a:stretch/>
        </p:blipFill>
        <p:spPr>
          <a:xfrm flipH="1">
            <a:off x="5513612" y="425262"/>
            <a:ext cx="3543300" cy="149199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89505" y="639348"/>
            <a:ext cx="23006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TIMSS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489897" y="641162"/>
            <a:ext cx="20854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ФГОС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90500" y="76200"/>
            <a:ext cx="849630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ПРИМЕР 6. Измерения </a:t>
            </a:r>
            <a:endParaRPr lang="ru-RU" sz="28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70911" y="1589982"/>
            <a:ext cx="4299059" cy="506292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854075" algn="l"/>
              </a:tabLst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 Измерять длины (в миллиметрах, сантиметрах, метрах или километрах); решать задачи, связанные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854075" algn="l"/>
              </a:tabLst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 вычислением длины.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854075" algn="l"/>
              </a:tabLst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2. </a:t>
            </a: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Решать задачи, связанные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854075" algn="l"/>
              </a:tabLst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 вычислением массы (в граммах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854075" algn="l"/>
              </a:tabLst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килограммах), объема (миллилитрах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854075" algn="l"/>
              </a:tabLst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литрах) и времени (в часах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854075" algn="l"/>
              </a:tabLst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минутах); определять типы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854075" algn="l"/>
              </a:tabLst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размеры единиц, воспринимать информацию, представленную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854075" algn="l"/>
              </a:tabLst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виде шкал.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854075" algn="l"/>
              </a:tabLst>
            </a:pPr>
            <a:r>
              <a:rPr lang="ru-RU" sz="1700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3. </a:t>
            </a: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Решать задачи, связанные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854075" algn="l"/>
              </a:tabLst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 вычислением периметров многоугольников, площадей прямоугольников и фигур, покрытых квадратами или частичными квадратами, а также вычислением объемов фигур, заполненных кубами.</a:t>
            </a: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584700" y="1054100"/>
            <a:ext cx="55539" cy="545867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4724397" y="1601751"/>
            <a:ext cx="3918856" cy="477053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>
                <a:tab pos="62865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Сравнивать предметы на основе измерения величин;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измерять с помощью линейки, сравнивать длины реальных объектов, использовать при решении задач и в практических ситуациях единицы: длины (миллиметр, сантиметр, дециметр, метр, километр).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>
                <a:tab pos="628650" algn="l"/>
              </a:tabLst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спользовать при решении задач единицы: длины (миллиметр, сантиметр, дециметр, метр, километр), массы (грамм, килограмм, тонна), времени (секунда, минута, час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 т.д.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 вместимости (литр), стоимости (копейка, рубль).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>
                <a:tab pos="628650" algn="l"/>
              </a:tabLst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Использовать единицы площади (квадратный метр, квадратный сантиметр), скорости (километр в час, метр в секунду).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3" descr="orig (1).png"/>
          <p:cNvPicPr>
            <a:picLocks noChangeAspect="1"/>
          </p:cNvPicPr>
          <p:nvPr/>
        </p:nvPicPr>
        <p:blipFill>
          <a:blip r:embed="rId5" cstate="print"/>
          <a:srcRect l="15794"/>
          <a:stretch>
            <a:fillRect/>
          </a:stretch>
        </p:blipFill>
        <p:spPr>
          <a:xfrm>
            <a:off x="7913914" y="6093507"/>
            <a:ext cx="1230086" cy="764493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XN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99514" y="5371156"/>
            <a:ext cx="2144486" cy="1486844"/>
          </a:xfrm>
          <a:prstGeom prst="rect">
            <a:avLst/>
          </a:prstGeom>
        </p:spPr>
      </p:pic>
      <p:pic>
        <p:nvPicPr>
          <p:cNvPr id="5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96051" y="6493803"/>
            <a:ext cx="1017258" cy="287995"/>
          </a:xfrm>
          <a:prstGeom prst="rect">
            <a:avLst/>
          </a:prstGeom>
          <a:noFill/>
        </p:spPr>
      </p:pic>
      <p:pic>
        <p:nvPicPr>
          <p:cNvPr id="6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6629406"/>
            <a:ext cx="1445700" cy="184417"/>
          </a:xfrm>
          <a:prstGeom prst="rect">
            <a:avLst/>
          </a:prstGeom>
          <a:noFill/>
        </p:spPr>
      </p:pic>
      <p:pic>
        <p:nvPicPr>
          <p:cNvPr id="8" name="Рисунок 7" descr="nTEEaqgGc.png"/>
          <p:cNvPicPr>
            <a:picLocks noChangeAspect="1"/>
          </p:cNvPicPr>
          <p:nvPr/>
        </p:nvPicPr>
        <p:blipFill rotWithShape="1">
          <a:blip r:embed="rId5" cstate="print"/>
          <a:srcRect t="53336"/>
          <a:stretch/>
        </p:blipFill>
        <p:spPr>
          <a:xfrm>
            <a:off x="130632" y="655675"/>
            <a:ext cx="3414451" cy="1245546"/>
          </a:xfrm>
          <a:prstGeom prst="rect">
            <a:avLst/>
          </a:prstGeom>
        </p:spPr>
      </p:pic>
      <p:pic>
        <p:nvPicPr>
          <p:cNvPr id="9" name="Рисунок 8" descr="nTEEaqgGc.png"/>
          <p:cNvPicPr>
            <a:picLocks noChangeAspect="1"/>
          </p:cNvPicPr>
          <p:nvPr/>
        </p:nvPicPr>
        <p:blipFill rotWithShape="1">
          <a:blip r:embed="rId5" cstate="print"/>
          <a:srcRect t="1" b="47299"/>
          <a:stretch/>
        </p:blipFill>
        <p:spPr>
          <a:xfrm flipH="1">
            <a:off x="5513612" y="425262"/>
            <a:ext cx="3543300" cy="149199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43935" y="682892"/>
            <a:ext cx="23006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TIMSS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489897" y="641162"/>
            <a:ext cx="20854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ФГОС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90500" y="76200"/>
            <a:ext cx="849630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ПРИМЕР 7. Геометрия </a:t>
            </a:r>
            <a:endParaRPr lang="ru-RU" sz="28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562928" y="1021442"/>
            <a:ext cx="55539" cy="545867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185" name="Rectangle 1"/>
          <p:cNvSpPr>
            <a:spLocks noChangeArrowheads="1"/>
          </p:cNvSpPr>
          <p:nvPr/>
        </p:nvSpPr>
        <p:spPr bwMode="auto">
          <a:xfrm>
            <a:off x="489857" y="1642620"/>
            <a:ext cx="4038600" cy="452431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8509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 Распознавать и уметь рисовать параллельные и перпендикулярные прямые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прямые углы; уметь сравнивать углы по размеру.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850900" algn="l"/>
              </a:tabLst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2.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Уметь использовать элементарные геометрические свойства, включая осевую симметрию и симметрию относительно вращения, описывать,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850900" algn="l"/>
              </a:tabLst>
            </a:pP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сравнивать базовые двумерные геометрические фигуры (круги, треугольники, четырехугольники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8509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др. многоугольники).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509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3. Использовать элементарные свойства для описания и сравнения трехмерных фигур (кубов, прямоугольных тел, конусов, цилиндров и сфер), уметь соотносить их с двумерным изображением.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93186" name="Rectangle 2"/>
          <p:cNvSpPr>
            <a:spLocks noChangeArrowheads="1"/>
          </p:cNvSpPr>
          <p:nvPr/>
        </p:nvSpPr>
        <p:spPr bwMode="auto">
          <a:xfrm>
            <a:off x="4827681" y="1713980"/>
            <a:ext cx="3859119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722313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 Различать и называть геометрические фигуры: прямой угол.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722313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2.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Изображать окружность заданного радиуса; пользоваться циркулем.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22313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3. Находить общий признак группы математических объектов (чисел, величин, геометрических фигур);  распределять объекты на группы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22313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 заданному признаку;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22313" algn="l"/>
              </a:tabLst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4. 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аходить и объяснять с использованием математической терминологии закономерность в ряду объектов повседневной жизни, чисел, геометрических фигур.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76508" y="6417603"/>
            <a:ext cx="1017258" cy="287995"/>
          </a:xfrm>
          <a:prstGeom prst="rect">
            <a:avLst/>
          </a:prstGeom>
          <a:noFill/>
        </p:spPr>
      </p:pic>
      <p:pic>
        <p:nvPicPr>
          <p:cNvPr id="6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2828" y="6542320"/>
            <a:ext cx="1445700" cy="184417"/>
          </a:xfrm>
          <a:prstGeom prst="rect">
            <a:avLst/>
          </a:prstGeom>
          <a:noFill/>
        </p:spPr>
      </p:pic>
      <p:pic>
        <p:nvPicPr>
          <p:cNvPr id="8" name="Рисунок 7" descr="nTEEaqgGc.png"/>
          <p:cNvPicPr>
            <a:picLocks noChangeAspect="1"/>
          </p:cNvPicPr>
          <p:nvPr/>
        </p:nvPicPr>
        <p:blipFill rotWithShape="1">
          <a:blip r:embed="rId4" cstate="print"/>
          <a:srcRect t="53336"/>
          <a:stretch/>
        </p:blipFill>
        <p:spPr>
          <a:xfrm>
            <a:off x="0" y="601248"/>
            <a:ext cx="3414451" cy="1245546"/>
          </a:xfrm>
          <a:prstGeom prst="rect">
            <a:avLst/>
          </a:prstGeom>
        </p:spPr>
      </p:pic>
      <p:pic>
        <p:nvPicPr>
          <p:cNvPr id="9" name="Рисунок 8" descr="nTEEaqgGc.png"/>
          <p:cNvPicPr>
            <a:picLocks noChangeAspect="1"/>
          </p:cNvPicPr>
          <p:nvPr/>
        </p:nvPicPr>
        <p:blipFill rotWithShape="1">
          <a:blip r:embed="rId4" cstate="print"/>
          <a:srcRect t="1" b="47299"/>
          <a:stretch/>
        </p:blipFill>
        <p:spPr>
          <a:xfrm flipH="1">
            <a:off x="5426526" y="403491"/>
            <a:ext cx="3543300" cy="149199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89505" y="639348"/>
            <a:ext cx="23006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TIMSS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489897" y="641162"/>
            <a:ext cx="20854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ФГОС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90500" y="76200"/>
            <a:ext cx="849630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ПРИМЕР 8. Геометрия</a:t>
            </a:r>
            <a:endParaRPr lang="ru-RU" sz="28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562928" y="1021442"/>
            <a:ext cx="55539" cy="545867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185" name="Rectangle 1"/>
          <p:cNvSpPr>
            <a:spLocks noChangeArrowheads="1"/>
          </p:cNvSpPr>
          <p:nvPr/>
        </p:nvSpPr>
        <p:spPr bwMode="auto">
          <a:xfrm>
            <a:off x="336125" y="1748104"/>
            <a:ext cx="4159672" cy="47705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Распознавать и рисовать разные типы углов и пары прямых и использовать отношения между углами на прямой и в рамках геометрической фигуры; решать задачи на плоскости координат.</a:t>
            </a:r>
          </a:p>
          <a:p>
            <a:pPr lvl="0"/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Распознавать двумерные фигуры и использовать их геометрические свойства для решения задач, в том числе задач на вычисление периметра, окружности, площади фигуры</a:t>
            </a:r>
          </a:p>
          <a:p>
            <a:pPr lvl="0"/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Уметь изображать геометрические преобразования (перемещение, отражение и вращение) на плоскости; распознавать равные и подобные треугольники и прямоугольники;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4. Использовать геометрические свойства трехмерных фигур для решения задач с нахождением площади поверхности фигуры или ее объема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3186" name="Rectangle 2"/>
          <p:cNvSpPr>
            <a:spLocks noChangeArrowheads="1"/>
          </p:cNvSpPr>
          <p:nvPr/>
        </p:nvSpPr>
        <p:spPr bwMode="auto">
          <a:xfrm>
            <a:off x="4615546" y="1751560"/>
            <a:ext cx="4103914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1600" dirty="0" smtClean="0">
                <a:solidFill>
                  <a:srgbClr val="002060"/>
                </a:solidFill>
              </a:rPr>
              <a:t>1. Распознавать углы по видам: развернутый, прямой, тупой, острый;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изображать фигуры от руки и с помощью чертежных инструментов; 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2. Выполнять измерения и вычисления длин, расстояний, углов. Оперировать понятиями: правильный многоугольник; длина окружности, площадь круга, кругового сектора; решать задачи на нахождение длины, площади;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3. Оперировать понятиями движение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плоскости	(параллельный	перенос,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центральная и осевая симметрия, поворот), преобразование подобия;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подобные треугольники; 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4. Знать простейшие свойства пространственных фигур: цилиндр, конус, сфера, шар; распознавать развертки прямоугольного параллелепипеда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XN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44235" y="5540829"/>
            <a:ext cx="1899764" cy="1317170"/>
          </a:xfrm>
          <a:prstGeom prst="rect">
            <a:avLst/>
          </a:prstGeom>
        </p:spPr>
      </p:pic>
      <p:pic>
        <p:nvPicPr>
          <p:cNvPr id="5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96051" y="6493803"/>
            <a:ext cx="1017258" cy="287995"/>
          </a:xfrm>
          <a:prstGeom prst="rect">
            <a:avLst/>
          </a:prstGeom>
          <a:noFill/>
        </p:spPr>
      </p:pic>
      <p:pic>
        <p:nvPicPr>
          <p:cNvPr id="6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6629406"/>
            <a:ext cx="1445700" cy="184417"/>
          </a:xfrm>
          <a:prstGeom prst="rect">
            <a:avLst/>
          </a:prstGeom>
          <a:noFill/>
        </p:spPr>
      </p:pic>
      <p:pic>
        <p:nvPicPr>
          <p:cNvPr id="8" name="Рисунок 7" descr="nTEEaqgGc.png"/>
          <p:cNvPicPr>
            <a:picLocks noChangeAspect="1"/>
          </p:cNvPicPr>
          <p:nvPr/>
        </p:nvPicPr>
        <p:blipFill rotWithShape="1">
          <a:blip r:embed="rId5" cstate="print"/>
          <a:srcRect t="53336"/>
          <a:stretch/>
        </p:blipFill>
        <p:spPr>
          <a:xfrm>
            <a:off x="0" y="601248"/>
            <a:ext cx="3414451" cy="1245546"/>
          </a:xfrm>
          <a:prstGeom prst="rect">
            <a:avLst/>
          </a:prstGeom>
        </p:spPr>
      </p:pic>
      <p:pic>
        <p:nvPicPr>
          <p:cNvPr id="9" name="Рисунок 8" descr="nTEEaqgGc.png"/>
          <p:cNvPicPr>
            <a:picLocks noChangeAspect="1"/>
          </p:cNvPicPr>
          <p:nvPr/>
        </p:nvPicPr>
        <p:blipFill rotWithShape="1">
          <a:blip r:embed="rId5" cstate="print"/>
          <a:srcRect t="1" b="47299"/>
          <a:stretch/>
        </p:blipFill>
        <p:spPr>
          <a:xfrm flipH="1">
            <a:off x="5513612" y="425262"/>
            <a:ext cx="3543300" cy="149199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89505" y="639348"/>
            <a:ext cx="23006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TIMSS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489897" y="641162"/>
            <a:ext cx="20854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ФГОС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90500" y="76200"/>
            <a:ext cx="849630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ПРИМЕР 9. Вероятность</a:t>
            </a:r>
            <a:endParaRPr lang="ru-RU" sz="28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562928" y="1021442"/>
            <a:ext cx="55539" cy="545867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185" name="Rectangle 1"/>
          <p:cNvSpPr>
            <a:spLocks noChangeArrowheads="1"/>
          </p:cNvSpPr>
          <p:nvPr/>
        </p:nvSpPr>
        <p:spPr bwMode="auto">
          <a:xfrm>
            <a:off x="457200" y="1810407"/>
            <a:ext cx="4103912" cy="44935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850900" algn="l"/>
              </a:tabLst>
            </a:pP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простых и составных событий: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850900" algn="l"/>
              </a:tabLst>
            </a:pP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определить теоретическую вероятность (основываться на одинаково возможных результатах, например,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850900" algn="l"/>
              </a:tabLst>
            </a:pP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использовании игральной кости)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850900" algn="l"/>
              </a:tabLst>
            </a:pP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или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850900" algn="l"/>
              </a:tabLst>
            </a:pP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оценить вероятность эмпирически (основываться на результатах, полученных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850900" algn="l"/>
              </a:tabLst>
            </a:pP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ходе эксперимента)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 descr="—Pngtree—technology earth dot line triangle_4026738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18114" y="108855"/>
            <a:ext cx="2198914" cy="2198914"/>
          </a:xfrm>
          <a:prstGeom prst="rect">
            <a:avLst/>
          </a:prstGeom>
        </p:spPr>
      </p:pic>
      <p:sp>
        <p:nvSpPr>
          <p:cNvPr id="93186" name="Rectangle 2"/>
          <p:cNvSpPr>
            <a:spLocks noChangeArrowheads="1"/>
          </p:cNvSpPr>
          <p:nvPr/>
        </p:nvSpPr>
        <p:spPr bwMode="auto">
          <a:xfrm>
            <a:off x="4740591" y="1872411"/>
            <a:ext cx="3859119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Находить вероятности случайных событий в опытах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равновозможными элементарными событиями;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представлять роль практически достоверных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маловероятных событий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жизни;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Решать задачи на поиск вероятностей; оценивать вероятности реальных событий  в простейших ситуациях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1"/>
          <p:cNvSpPr>
            <a:spLocks noChangeArrowheads="1"/>
          </p:cNvSpPr>
          <p:nvPr/>
        </p:nvSpPr>
        <p:spPr bwMode="auto">
          <a:xfrm>
            <a:off x="457201" y="1582950"/>
            <a:ext cx="4038600" cy="470898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Распознавать и находить одинаковые соотношения, моделировать данную ситуацию, используя соотношения, делить некоторое количество в соответствии </a:t>
            </a:r>
            <a:endParaRPr lang="en-US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данным соотношением.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Решать задачи, в которых используются пропорции </a:t>
            </a:r>
            <a:endParaRPr lang="en-US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или проценты, включая те случаи, когда необходимо переводить проценты </a:t>
            </a:r>
            <a:endParaRPr lang="en-US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обыкновенные дроби </a:t>
            </a:r>
            <a:endParaRPr lang="en-US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десятичные дроби </a:t>
            </a:r>
            <a:endParaRPr lang="en-US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или наоборот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Рисунок 15" descr="XN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99514" y="5371156"/>
            <a:ext cx="2144486" cy="1486844"/>
          </a:xfrm>
          <a:prstGeom prst="rect">
            <a:avLst/>
          </a:prstGeom>
        </p:spPr>
      </p:pic>
      <p:pic>
        <p:nvPicPr>
          <p:cNvPr id="5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96051" y="6493803"/>
            <a:ext cx="1017258" cy="287995"/>
          </a:xfrm>
          <a:prstGeom prst="rect">
            <a:avLst/>
          </a:prstGeom>
          <a:noFill/>
        </p:spPr>
      </p:pic>
      <p:pic>
        <p:nvPicPr>
          <p:cNvPr id="6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6629406"/>
            <a:ext cx="1445700" cy="184417"/>
          </a:xfrm>
          <a:prstGeom prst="rect">
            <a:avLst/>
          </a:prstGeom>
          <a:noFill/>
        </p:spPr>
      </p:pic>
      <p:pic>
        <p:nvPicPr>
          <p:cNvPr id="8" name="Рисунок 7" descr="nTEEaqgGc.png"/>
          <p:cNvPicPr>
            <a:picLocks noChangeAspect="1"/>
          </p:cNvPicPr>
          <p:nvPr/>
        </p:nvPicPr>
        <p:blipFill rotWithShape="1">
          <a:blip r:embed="rId5" cstate="print"/>
          <a:srcRect t="53336"/>
          <a:stretch/>
        </p:blipFill>
        <p:spPr>
          <a:xfrm>
            <a:off x="0" y="601248"/>
            <a:ext cx="3414451" cy="1245546"/>
          </a:xfrm>
          <a:prstGeom prst="rect">
            <a:avLst/>
          </a:prstGeom>
        </p:spPr>
      </p:pic>
      <p:pic>
        <p:nvPicPr>
          <p:cNvPr id="9" name="Рисунок 8" descr="nTEEaqgGc.png"/>
          <p:cNvPicPr>
            <a:picLocks noChangeAspect="1"/>
          </p:cNvPicPr>
          <p:nvPr/>
        </p:nvPicPr>
        <p:blipFill rotWithShape="1">
          <a:blip r:embed="rId5" cstate="print"/>
          <a:srcRect t="1" b="47299"/>
          <a:stretch/>
        </p:blipFill>
        <p:spPr>
          <a:xfrm flipH="1">
            <a:off x="5513612" y="425262"/>
            <a:ext cx="3543300" cy="149199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89505" y="639348"/>
            <a:ext cx="23006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TIMSS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489897" y="641162"/>
            <a:ext cx="20854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ФГОС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90500" y="76200"/>
            <a:ext cx="849630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ПРИМЕР 10. Пропорции и проценты</a:t>
            </a:r>
            <a:endParaRPr lang="ru-RU" sz="28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562928" y="1021442"/>
            <a:ext cx="55539" cy="545867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 descr="—Pngtree—technology earth dot line triangle_4026738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18114" y="108855"/>
            <a:ext cx="2198914" cy="2198914"/>
          </a:xfrm>
          <a:prstGeom prst="rect">
            <a:avLst/>
          </a:prstGeom>
        </p:spPr>
      </p:pic>
      <p:sp>
        <p:nvSpPr>
          <p:cNvPr id="93186" name="Rectangle 2"/>
          <p:cNvSpPr>
            <a:spLocks noChangeArrowheads="1"/>
          </p:cNvSpPr>
          <p:nvPr/>
        </p:nvSpPr>
        <p:spPr bwMode="auto">
          <a:xfrm>
            <a:off x="4784137" y="1953076"/>
            <a:ext cx="3946205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Решать сюжетные задачи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все арифметические действия, интерпретировать полученные результаты; </a:t>
            </a:r>
            <a:endParaRPr lang="en-US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Решать задачи следующих типов: на проценты, отношения и пропорции; на соотношение между величинами;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Оперировать понятиями доли, проценты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foote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45014" y="4032818"/>
            <a:ext cx="3298986" cy="1551554"/>
          </a:xfrm>
          <a:prstGeom prst="rect">
            <a:avLst/>
          </a:prstGeom>
        </p:spPr>
      </p:pic>
      <p:pic>
        <p:nvPicPr>
          <p:cNvPr id="14" name="Рисунок 13" descr="foote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306446"/>
            <a:ext cx="3298986" cy="1551554"/>
          </a:xfrm>
          <a:prstGeom prst="rect">
            <a:avLst/>
          </a:prstGeom>
        </p:spPr>
      </p:pic>
      <p:pic>
        <p:nvPicPr>
          <p:cNvPr id="13" name="Рисунок 12" descr="Green-Leaves-Transparent-Backgroun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5305" y="-251914"/>
            <a:ext cx="7777976" cy="2619375"/>
          </a:xfrm>
          <a:prstGeom prst="rect">
            <a:avLst/>
          </a:prstGeom>
        </p:spPr>
      </p:pic>
      <p:pic>
        <p:nvPicPr>
          <p:cNvPr id="11" name="Рисунок 10" descr="logo-emblem-symbol-bookmark-photos-7205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9857" y="4626429"/>
            <a:ext cx="8114801" cy="1861457"/>
          </a:xfrm>
          <a:prstGeom prst="rect">
            <a:avLst/>
          </a:prstGeom>
        </p:spPr>
      </p:pic>
      <p:pic>
        <p:nvPicPr>
          <p:cNvPr id="6" name="Содержимое 5" descr="Arrow-to-Arrow.png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tretch>
            <a:fillRect/>
          </a:stretch>
        </p:blipFill>
        <p:spPr>
          <a:xfrm>
            <a:off x="533400" y="794658"/>
            <a:ext cx="8041618" cy="3570514"/>
          </a:xfrm>
        </p:spPr>
      </p:pic>
      <p:sp>
        <p:nvSpPr>
          <p:cNvPr id="5" name="Прямоугольник 4"/>
          <p:cNvSpPr/>
          <p:nvPr/>
        </p:nvSpPr>
        <p:spPr>
          <a:xfrm>
            <a:off x="968826" y="141514"/>
            <a:ext cx="7717974" cy="615553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3400" b="1" dirty="0" smtClean="0">
                <a:ln/>
                <a:solidFill>
                  <a:srgbClr val="279FB7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en-US" sz="3400" b="1" dirty="0" smtClean="0">
                <a:ln/>
                <a:solidFill>
                  <a:srgbClr val="279FB7"/>
                </a:solidFill>
                <a:latin typeface="Arial" pitchFamily="34" charset="0"/>
                <a:cs typeface="Arial" pitchFamily="34" charset="0"/>
              </a:rPr>
              <a:t>TIMSS</a:t>
            </a:r>
            <a:r>
              <a:rPr lang="ru-RU" sz="3400" b="1" dirty="0" smtClean="0">
                <a:ln/>
                <a:solidFill>
                  <a:srgbClr val="279FB7"/>
                </a:solidFill>
                <a:latin typeface="Arial" pitchFamily="34" charset="0"/>
                <a:cs typeface="Arial" pitchFamily="34" charset="0"/>
              </a:rPr>
              <a:t> по естествознанию</a:t>
            </a:r>
            <a:endParaRPr lang="ru-RU" sz="3400" b="1" cap="none" spc="0" dirty="0">
              <a:ln/>
              <a:solidFill>
                <a:srgbClr val="279FB7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40636" y="6427665"/>
            <a:ext cx="1135516" cy="321475"/>
          </a:xfrm>
          <a:prstGeom prst="rect">
            <a:avLst/>
          </a:prstGeom>
          <a:noFill/>
        </p:spPr>
      </p:pic>
      <p:pic>
        <p:nvPicPr>
          <p:cNvPr id="8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17776" y="6505459"/>
            <a:ext cx="1638795" cy="209049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642259" y="899050"/>
            <a:ext cx="2895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Три типа заданий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с выбором ответа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с кратким и развёрнутым ответом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практические задания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682343" y="866391"/>
            <a:ext cx="2873827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Задания разрабатывают по темам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Биология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Химия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Физика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География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Окружающая среда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20486" y="4747736"/>
            <a:ext cx="78268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Оценивают навыки: 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знания фактов, концептуальное понимание,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аналитические способности, умение обобщать, планировать, изучать и другие</a:t>
            </a: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48250" y="6006505"/>
            <a:ext cx="1017258" cy="287995"/>
          </a:xfrm>
          <a:prstGeom prst="rect">
            <a:avLst/>
          </a:prstGeom>
          <a:noFill/>
        </p:spPr>
      </p:pic>
      <p:pic>
        <p:nvPicPr>
          <p:cNvPr id="6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6400800"/>
            <a:ext cx="1445700" cy="184417"/>
          </a:xfrm>
          <a:prstGeom prst="rect">
            <a:avLst/>
          </a:prstGeom>
          <a:noFill/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4584700" y="1054100"/>
            <a:ext cx="55539" cy="545867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 descr="nTEEaqgGc.png"/>
          <p:cNvPicPr>
            <a:picLocks noChangeAspect="1"/>
          </p:cNvPicPr>
          <p:nvPr/>
        </p:nvPicPr>
        <p:blipFill rotWithShape="1">
          <a:blip r:embed="rId4" cstate="print"/>
          <a:srcRect t="53336"/>
          <a:stretch/>
        </p:blipFill>
        <p:spPr>
          <a:xfrm>
            <a:off x="114298" y="971370"/>
            <a:ext cx="3414451" cy="1245546"/>
          </a:xfrm>
          <a:prstGeom prst="rect">
            <a:avLst/>
          </a:prstGeom>
        </p:spPr>
      </p:pic>
      <p:pic>
        <p:nvPicPr>
          <p:cNvPr id="9" name="Рисунок 8" descr="nTEEaqgGc.png"/>
          <p:cNvPicPr>
            <a:picLocks noChangeAspect="1"/>
          </p:cNvPicPr>
          <p:nvPr/>
        </p:nvPicPr>
        <p:blipFill rotWithShape="1">
          <a:blip r:embed="rId4" cstate="print"/>
          <a:srcRect t="1" b="47299"/>
          <a:stretch/>
        </p:blipFill>
        <p:spPr>
          <a:xfrm flipH="1">
            <a:off x="5491840" y="806272"/>
            <a:ext cx="3543300" cy="149199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80003" y="987700"/>
            <a:ext cx="23006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TIMSS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381037" y="1022172"/>
            <a:ext cx="20854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ФГОС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90500" y="76200"/>
            <a:ext cx="8496300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ПРИМЕР </a:t>
            </a:r>
            <a:r>
              <a:rPr lang="ru-RU" sz="28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1. Разница между живой и неживой природой	</a:t>
            </a:r>
            <a:endParaRPr lang="ru-RU" sz="28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2514" y="2006882"/>
            <a:ext cx="384265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Понимать и описывать различия между живыми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неживыми объектами (например, все живые организмы обладают способностью к репродукции, могут расти и развиваться,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то время как неживым организмам это недоступно).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Определять,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 необходимо живым организмам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 существования (воздух, вода и определенная среда)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724400" y="2080069"/>
            <a:ext cx="372291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Различать объекты живой и неживой природы, объекты, созданные человеком,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природные материалы.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Группировать и сравнивать изученные объекты живой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неживой природы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внешним признакам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характерным свойствам</a:t>
            </a:r>
          </a:p>
        </p:txBody>
      </p:sp>
      <p:pic>
        <p:nvPicPr>
          <p:cNvPr id="16" name="Рисунок 15" descr="693af9885682d8f74a13130efaa4a0fb_bi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58744" y="5615085"/>
            <a:ext cx="1785256" cy="1188485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48250" y="6006505"/>
            <a:ext cx="1017258" cy="287995"/>
          </a:xfrm>
          <a:prstGeom prst="rect">
            <a:avLst/>
          </a:prstGeom>
          <a:noFill/>
        </p:spPr>
      </p:pic>
      <p:pic>
        <p:nvPicPr>
          <p:cNvPr id="6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6400800"/>
            <a:ext cx="1445700" cy="184417"/>
          </a:xfrm>
          <a:prstGeom prst="rect">
            <a:avLst/>
          </a:prstGeom>
          <a:noFill/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4584700" y="1054100"/>
            <a:ext cx="55539" cy="545867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 descr="nTEEaqgGc.png"/>
          <p:cNvPicPr>
            <a:picLocks noChangeAspect="1"/>
          </p:cNvPicPr>
          <p:nvPr/>
        </p:nvPicPr>
        <p:blipFill rotWithShape="1">
          <a:blip r:embed="rId4" cstate="print"/>
          <a:srcRect t="53336"/>
          <a:stretch/>
        </p:blipFill>
        <p:spPr>
          <a:xfrm>
            <a:off x="114298" y="971370"/>
            <a:ext cx="3414451" cy="1245546"/>
          </a:xfrm>
          <a:prstGeom prst="rect">
            <a:avLst/>
          </a:prstGeom>
        </p:spPr>
      </p:pic>
      <p:pic>
        <p:nvPicPr>
          <p:cNvPr id="9" name="Рисунок 8" descr="nTEEaqgGc.png"/>
          <p:cNvPicPr>
            <a:picLocks noChangeAspect="1"/>
          </p:cNvPicPr>
          <p:nvPr/>
        </p:nvPicPr>
        <p:blipFill rotWithShape="1">
          <a:blip r:embed="rId4" cstate="print"/>
          <a:srcRect t="1" b="47299"/>
          <a:stretch/>
        </p:blipFill>
        <p:spPr>
          <a:xfrm flipH="1">
            <a:off x="5491840" y="806272"/>
            <a:ext cx="3543300" cy="149199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80003" y="987700"/>
            <a:ext cx="23006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TIMSS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381037" y="1022172"/>
            <a:ext cx="20854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ФГОС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90500" y="76200"/>
            <a:ext cx="8496300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ПРИМЕР </a:t>
            </a:r>
            <a:r>
              <a:rPr lang="ru-RU" sz="28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2. Поведенческие характеристики групп живых существ </a:t>
            </a:r>
            <a:endParaRPr lang="ru-RU" sz="28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2514" y="2006882"/>
            <a:ext cx="3842657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Сравнивать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физические и поведенческие характеристики основных групп живых существ;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Определять или называть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представителей классов живых существ (насекомых, птиц, млекопитающих, рыб, рептилий и цветущих растений).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Уметь различать классы позвоночных и беспозвоночных животных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724400" y="1949437"/>
            <a:ext cx="372291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Распознавать изученные объекты окружающего мира (в том числе деревья, кустарники, травы; дикорастущие и культурные растения; диких и домашних животных; насекомых, рыб, птиц, зверей, земноводных, пресмыкающихся; океаны и материки; созвездия, планеты) по их описанию, рисункам и фотографиям, различать их в мире</a:t>
            </a:r>
          </a:p>
        </p:txBody>
      </p:sp>
      <p:pic>
        <p:nvPicPr>
          <p:cNvPr id="16" name="Рисунок 15" descr="693af9885682d8f74a13130efaa4a0fb_bi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58744" y="5615085"/>
            <a:ext cx="1785256" cy="1188485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48250" y="6006505"/>
            <a:ext cx="1017258" cy="287995"/>
          </a:xfrm>
          <a:prstGeom prst="rect">
            <a:avLst/>
          </a:prstGeom>
          <a:noFill/>
        </p:spPr>
      </p:pic>
      <p:pic>
        <p:nvPicPr>
          <p:cNvPr id="6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6400800"/>
            <a:ext cx="1445700" cy="184417"/>
          </a:xfrm>
          <a:prstGeom prst="rect">
            <a:avLst/>
          </a:prstGeom>
          <a:noFill/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4584700" y="1054100"/>
            <a:ext cx="55539" cy="545867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 descr="nTEEaqgGc.png"/>
          <p:cNvPicPr>
            <a:picLocks noChangeAspect="1"/>
          </p:cNvPicPr>
          <p:nvPr/>
        </p:nvPicPr>
        <p:blipFill rotWithShape="1">
          <a:blip r:embed="rId4" cstate="print"/>
          <a:srcRect t="53336"/>
          <a:stretch/>
        </p:blipFill>
        <p:spPr>
          <a:xfrm>
            <a:off x="114298" y="971370"/>
            <a:ext cx="3414451" cy="1245546"/>
          </a:xfrm>
          <a:prstGeom prst="rect">
            <a:avLst/>
          </a:prstGeom>
        </p:spPr>
      </p:pic>
      <p:pic>
        <p:nvPicPr>
          <p:cNvPr id="9" name="Рисунок 8" descr="nTEEaqgGc.png"/>
          <p:cNvPicPr>
            <a:picLocks noChangeAspect="1"/>
          </p:cNvPicPr>
          <p:nvPr/>
        </p:nvPicPr>
        <p:blipFill rotWithShape="1">
          <a:blip r:embed="rId4" cstate="print"/>
          <a:srcRect t="1" b="47299"/>
          <a:stretch/>
        </p:blipFill>
        <p:spPr>
          <a:xfrm flipH="1">
            <a:off x="5491840" y="806272"/>
            <a:ext cx="3543300" cy="149199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80003" y="987700"/>
            <a:ext cx="23006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TIMSS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381037" y="1022172"/>
            <a:ext cx="20854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ФГОС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90500" y="76200"/>
            <a:ext cx="849630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ПРИМЕР </a:t>
            </a:r>
            <a:r>
              <a:rPr lang="ru-RU" sz="28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3. Стадии жизненных циклов</a:t>
            </a:r>
            <a:endParaRPr lang="ru-RU" sz="28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2514" y="2006882"/>
            <a:ext cx="384265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Определять стадии жизненных циклов растений (прорастание, рост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развитие, репродукция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распространение семян).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Понимать, сравнивать и сопоставлять жизненные циклы знакомых растений и животных (семейство бобовых, деревьев, бабочек, лягушек и людей)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735286" y="2014753"/>
            <a:ext cx="372291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Использовать знания </a:t>
            </a:r>
          </a:p>
          <a:p>
            <a:r>
              <a:rPr lang="ru-RU" sz="2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взаимосвязях в природе (размножении и развитии растений и животных; особенностях питания </a:t>
            </a:r>
          </a:p>
          <a:p>
            <a:r>
              <a:rPr lang="ru-RU" sz="2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дыхания растений </a:t>
            </a:r>
          </a:p>
          <a:p>
            <a:r>
              <a:rPr lang="ru-RU" sz="2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животных), чтобы объяснить простейшие явления и процессы </a:t>
            </a:r>
          </a:p>
          <a:p>
            <a:r>
              <a:rPr lang="ru-RU" sz="2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природе</a:t>
            </a:r>
          </a:p>
        </p:txBody>
      </p:sp>
      <p:pic>
        <p:nvPicPr>
          <p:cNvPr id="13" name="Рисунок 12" descr="30829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99041" y="4947725"/>
            <a:ext cx="1834073" cy="183407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7bfb65c5c365d73c43d065ef6c52c1a4.png"/>
          <p:cNvPicPr>
            <a:picLocks noChangeAspect="1"/>
          </p:cNvPicPr>
          <p:nvPr/>
        </p:nvPicPr>
        <p:blipFill>
          <a:blip r:embed="rId2" cstate="print"/>
          <a:srcRect t="47175"/>
          <a:stretch>
            <a:fillRect/>
          </a:stretch>
        </p:blipFill>
        <p:spPr>
          <a:xfrm>
            <a:off x="0" y="3755571"/>
            <a:ext cx="5195225" cy="2939144"/>
          </a:xfrm>
          <a:prstGeom prst="rect">
            <a:avLst/>
          </a:prstGeom>
        </p:spPr>
      </p:pic>
      <p:pic>
        <p:nvPicPr>
          <p:cNvPr id="3" name="Рисунок 2" descr="projetor.png"/>
          <p:cNvPicPr>
            <a:picLocks noChangeAspect="1"/>
          </p:cNvPicPr>
          <p:nvPr/>
        </p:nvPicPr>
        <p:blipFill>
          <a:blip r:embed="rId3" cstate="print"/>
          <a:srcRect t="89442"/>
          <a:stretch>
            <a:fillRect/>
          </a:stretch>
        </p:blipFill>
        <p:spPr>
          <a:xfrm>
            <a:off x="152400" y="163285"/>
            <a:ext cx="8891649" cy="75111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57400" y="762000"/>
            <a:ext cx="642257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Содержание новой Методологии</a:t>
            </a:r>
            <a:b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endParaRPr lang="ru-RU" sz="36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35785" y="6142662"/>
            <a:ext cx="1135516" cy="321475"/>
          </a:xfrm>
          <a:prstGeom prst="rect">
            <a:avLst/>
          </a:prstGeom>
          <a:noFill/>
        </p:spPr>
      </p:pic>
      <p:pic>
        <p:nvPicPr>
          <p:cNvPr id="9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98330" y="6589576"/>
            <a:ext cx="1638795" cy="209049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692481" y="2041859"/>
            <a:ext cx="629194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AutoNum type="arabicPeriod"/>
            </a:pP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Сроки проведения всех процедур оценки </a:t>
            </a:r>
            <a:b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качества образования в каждом регионе.</a:t>
            </a:r>
          </a:p>
          <a:p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2. Особенности проведения исследований </a:t>
            </a:r>
            <a:b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 модели </a:t>
            </a:r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PISA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3. Направления оценки качества образования.</a:t>
            </a:r>
          </a:p>
          <a:p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4. Основные мероприятия в рамках оценки.</a:t>
            </a:r>
          </a:p>
          <a:p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5. Этапы проведения оценки образования.</a:t>
            </a:r>
          </a:p>
          <a:p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     </a:t>
            </a:r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Состав аналитического отчета по оценке 	       качества образования.</a:t>
            </a:r>
          </a:p>
          <a:p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       7. Формы использования результатов 		   оценки и анализа.</a:t>
            </a:r>
          </a:p>
          <a:p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    8. Сравнение требований </a:t>
            </a:r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PISA 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 ФГОС,          	   </a:t>
            </a:r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TIMSS </a:t>
            </a: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 ФГОС. 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0" y="584201"/>
            <a:ext cx="2692400" cy="2717800"/>
            <a:chOff x="7209064" y="1592035"/>
            <a:chExt cx="1749879" cy="1749879"/>
          </a:xfrm>
        </p:grpSpPr>
        <p:pic>
          <p:nvPicPr>
            <p:cNvPr id="11" name="Рисунок 10" descr="seal_circle_red2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09064" y="1592035"/>
              <a:ext cx="1749879" cy="1749879"/>
            </a:xfrm>
            <a:prstGeom prst="rect">
              <a:avLst/>
            </a:prstGeom>
          </p:spPr>
        </p:pic>
        <p:sp>
          <p:nvSpPr>
            <p:cNvPr id="14" name="Прямоугольник 13"/>
            <p:cNvSpPr/>
            <p:nvPr/>
          </p:nvSpPr>
          <p:spPr>
            <a:xfrm>
              <a:off x="7357639" y="1902761"/>
              <a:ext cx="1436221" cy="9115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3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2024 год –</a:t>
              </a:r>
            </a:p>
            <a:p>
              <a:pPr algn="ctr"/>
              <a:r>
                <a:rPr lang="ru-RU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все регионы</a:t>
              </a:r>
              <a:br>
                <a:rPr lang="ru-RU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ru-RU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оценят по новой </a:t>
              </a:r>
              <a:br>
                <a:rPr lang="ru-RU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ru-RU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Методологии</a:t>
              </a:r>
            </a:p>
          </p:txBody>
        </p:sp>
      </p:grp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48250" y="6006505"/>
            <a:ext cx="1017258" cy="287995"/>
          </a:xfrm>
          <a:prstGeom prst="rect">
            <a:avLst/>
          </a:prstGeom>
          <a:noFill/>
        </p:spPr>
      </p:pic>
      <p:pic>
        <p:nvPicPr>
          <p:cNvPr id="6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6400800"/>
            <a:ext cx="1445700" cy="184417"/>
          </a:xfrm>
          <a:prstGeom prst="rect">
            <a:avLst/>
          </a:prstGeom>
          <a:noFill/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4584700" y="1054100"/>
            <a:ext cx="55539" cy="545867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 descr="nTEEaqgGc.png"/>
          <p:cNvPicPr>
            <a:picLocks noChangeAspect="1"/>
          </p:cNvPicPr>
          <p:nvPr/>
        </p:nvPicPr>
        <p:blipFill rotWithShape="1">
          <a:blip r:embed="rId4" cstate="print"/>
          <a:srcRect t="53336"/>
          <a:stretch/>
        </p:blipFill>
        <p:spPr>
          <a:xfrm>
            <a:off x="114298" y="971370"/>
            <a:ext cx="3414451" cy="1245546"/>
          </a:xfrm>
          <a:prstGeom prst="rect">
            <a:avLst/>
          </a:prstGeom>
        </p:spPr>
      </p:pic>
      <p:pic>
        <p:nvPicPr>
          <p:cNvPr id="9" name="Рисунок 8" descr="nTEEaqgGc.png"/>
          <p:cNvPicPr>
            <a:picLocks noChangeAspect="1"/>
          </p:cNvPicPr>
          <p:nvPr/>
        </p:nvPicPr>
        <p:blipFill rotWithShape="1">
          <a:blip r:embed="rId4" cstate="print"/>
          <a:srcRect t="1" b="47299"/>
          <a:stretch/>
        </p:blipFill>
        <p:spPr>
          <a:xfrm flipH="1">
            <a:off x="5491840" y="806272"/>
            <a:ext cx="3543300" cy="149199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80003" y="987700"/>
            <a:ext cx="23006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TIMSS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381037" y="1022172"/>
            <a:ext cx="20854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ФГОС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90500" y="76200"/>
            <a:ext cx="849630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ПРИМЕР </a:t>
            </a:r>
            <a:r>
              <a:rPr lang="ru-RU" sz="28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4. Организмы и среда обитания</a:t>
            </a:r>
            <a:endParaRPr lang="ru-RU" sz="28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2514" y="2006882"/>
            <a:ext cx="384265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Соотносить физические характеристики растений и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животных с той средой, в которой они существуют, и описывать, как эти черты помогают им выжить (например, лианы в джунглях).</a:t>
            </a:r>
          </a:p>
          <a:p>
            <a:pPr lvl="0"/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Соотносить поведение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животных со средой, в которой они обитают, и описывать, как данные поведенческие стратегии способствуют их выживанию (например, период спячки)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735286" y="2014753"/>
            <a:ext cx="372291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Использовать знания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взаимосвязях в природе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(в том числе о размножении и развитии растений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животных; особенностях питания и дыхания растений и животных; цепях питания), связи человека и природы, чтобы объяснить простейшие явления и процессы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природе</a:t>
            </a:r>
          </a:p>
        </p:txBody>
      </p:sp>
      <p:pic>
        <p:nvPicPr>
          <p:cNvPr id="13" name="Рисунок 12" descr="30829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99041" y="4947725"/>
            <a:ext cx="1834073" cy="1834073"/>
          </a:xfrm>
          <a:prstGeom prst="rect">
            <a:avLst/>
          </a:prstGeo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48250" y="6006505"/>
            <a:ext cx="1017258" cy="287995"/>
          </a:xfrm>
          <a:prstGeom prst="rect">
            <a:avLst/>
          </a:prstGeom>
          <a:noFill/>
        </p:spPr>
      </p:pic>
      <p:pic>
        <p:nvPicPr>
          <p:cNvPr id="6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6400800"/>
            <a:ext cx="1445700" cy="184417"/>
          </a:xfrm>
          <a:prstGeom prst="rect">
            <a:avLst/>
          </a:prstGeom>
          <a:noFill/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4584700" y="1054100"/>
            <a:ext cx="55539" cy="545867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 descr="nTEEaqgGc.png"/>
          <p:cNvPicPr>
            <a:picLocks noChangeAspect="1"/>
          </p:cNvPicPr>
          <p:nvPr/>
        </p:nvPicPr>
        <p:blipFill rotWithShape="1">
          <a:blip r:embed="rId4" cstate="print"/>
          <a:srcRect t="53336"/>
          <a:stretch/>
        </p:blipFill>
        <p:spPr>
          <a:xfrm>
            <a:off x="114298" y="971370"/>
            <a:ext cx="3414451" cy="1245546"/>
          </a:xfrm>
          <a:prstGeom prst="rect">
            <a:avLst/>
          </a:prstGeom>
        </p:spPr>
      </p:pic>
      <p:pic>
        <p:nvPicPr>
          <p:cNvPr id="9" name="Рисунок 8" descr="nTEEaqgGc.png"/>
          <p:cNvPicPr>
            <a:picLocks noChangeAspect="1"/>
          </p:cNvPicPr>
          <p:nvPr/>
        </p:nvPicPr>
        <p:blipFill rotWithShape="1">
          <a:blip r:embed="rId4" cstate="print"/>
          <a:srcRect t="1" b="47299"/>
          <a:stretch/>
        </p:blipFill>
        <p:spPr>
          <a:xfrm flipH="1">
            <a:off x="5491840" y="806272"/>
            <a:ext cx="3543300" cy="149199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80003" y="987700"/>
            <a:ext cx="23006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TIMSS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381037" y="1022172"/>
            <a:ext cx="20854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ФГОС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90500" y="217718"/>
            <a:ext cx="849630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ПРИМЕР </a:t>
            </a:r>
            <a:r>
              <a:rPr lang="ru-RU" sz="28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5. Воздействие человека на природу</a:t>
            </a:r>
            <a:endParaRPr lang="ru-RU" sz="28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2514" y="2006882"/>
            <a:ext cx="3842657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Понимать влияние человека на среду, оно бывает положительным и отрицательным (загрязнение воздуха и воды, а также попытки уменьшить объемы загрязнений);</a:t>
            </a:r>
          </a:p>
          <a:p>
            <a:pPr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Предоставить обобщенные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описания, а также примеры влияния загрязнения окружающей среды на человека, растения, животных и среду их обитания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735286" y="2014753"/>
            <a:ext cx="372291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Приводить примеры правил охраны природы, растений и животных, внесенных в Красную книгу России, заповедников, природных парков.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Использовать знания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взаимосвязях в природе, связи человека и природы, чтобы объяснить явления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процессы в природе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организме человека</a:t>
            </a:r>
          </a:p>
        </p:txBody>
      </p:sp>
      <p:pic>
        <p:nvPicPr>
          <p:cNvPr id="16" name="Рисунок 15" descr="736755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7402285" y="5543648"/>
            <a:ext cx="1741713" cy="1194606"/>
          </a:xfrm>
          <a:prstGeom prst="rect">
            <a:avLst/>
          </a:prstGeom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19219" y="6150429"/>
            <a:ext cx="1354803" cy="383557"/>
          </a:xfrm>
          <a:prstGeom prst="rect">
            <a:avLst/>
          </a:prstGeom>
          <a:noFill/>
        </p:spPr>
      </p:pic>
      <p:pic>
        <p:nvPicPr>
          <p:cNvPr id="6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6715" y="5780315"/>
            <a:ext cx="1445700" cy="184417"/>
          </a:xfrm>
          <a:prstGeom prst="rect">
            <a:avLst/>
          </a:prstGeom>
          <a:noFill/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4584700" y="1054100"/>
            <a:ext cx="55539" cy="545867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 descr="nTEEaqgGc.png"/>
          <p:cNvPicPr>
            <a:picLocks noChangeAspect="1"/>
          </p:cNvPicPr>
          <p:nvPr/>
        </p:nvPicPr>
        <p:blipFill rotWithShape="1">
          <a:blip r:embed="rId4" cstate="print"/>
          <a:srcRect t="53336"/>
          <a:stretch/>
        </p:blipFill>
        <p:spPr>
          <a:xfrm>
            <a:off x="114298" y="971370"/>
            <a:ext cx="3414451" cy="1245546"/>
          </a:xfrm>
          <a:prstGeom prst="rect">
            <a:avLst/>
          </a:prstGeom>
        </p:spPr>
      </p:pic>
      <p:pic>
        <p:nvPicPr>
          <p:cNvPr id="9" name="Рисунок 8" descr="nTEEaqgGc.png"/>
          <p:cNvPicPr>
            <a:picLocks noChangeAspect="1"/>
          </p:cNvPicPr>
          <p:nvPr/>
        </p:nvPicPr>
        <p:blipFill rotWithShape="1">
          <a:blip r:embed="rId4" cstate="print"/>
          <a:srcRect t="1" b="47299"/>
          <a:stretch/>
        </p:blipFill>
        <p:spPr>
          <a:xfrm flipH="1">
            <a:off x="5491840" y="806272"/>
            <a:ext cx="3543300" cy="149199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80003" y="987700"/>
            <a:ext cx="23006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TIMSS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381037" y="1022172"/>
            <a:ext cx="20854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ФГОС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90500" y="217718"/>
            <a:ext cx="849630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ПРИМЕР </a:t>
            </a:r>
            <a:r>
              <a:rPr lang="ru-RU" sz="28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6. Экосистемы</a:t>
            </a:r>
            <a:endParaRPr lang="ru-RU" sz="28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2514" y="2006882"/>
            <a:ext cx="384265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Соотносить наиболее распространенных представителей растительного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животного мира (например,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лягушек, львов)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распространенными экосистемами (например, леса, пруды, саванны)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735286" y="2014753"/>
            <a:ext cx="37229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Распознавать природные сообщества (лес, луг, пруд)</a:t>
            </a:r>
          </a:p>
        </p:txBody>
      </p:sp>
      <p:pic>
        <p:nvPicPr>
          <p:cNvPr id="13" name="Рисунок 12" descr="microscope-clipart-biology-19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03373" y="3370309"/>
            <a:ext cx="2775171" cy="2775171"/>
          </a:xfrm>
          <a:prstGeom prst="rect">
            <a:avLst/>
          </a:prstGeom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09419" y="6150429"/>
            <a:ext cx="1354803" cy="383557"/>
          </a:xfrm>
          <a:prstGeom prst="rect">
            <a:avLst/>
          </a:prstGeom>
          <a:noFill/>
        </p:spPr>
      </p:pic>
      <p:pic>
        <p:nvPicPr>
          <p:cNvPr id="6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01343" y="5812972"/>
            <a:ext cx="1445700" cy="184417"/>
          </a:xfrm>
          <a:prstGeom prst="rect">
            <a:avLst/>
          </a:prstGeom>
          <a:noFill/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4584700" y="1054100"/>
            <a:ext cx="55539" cy="545867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 descr="nTEEaqgGc.png"/>
          <p:cNvPicPr>
            <a:picLocks noChangeAspect="1"/>
          </p:cNvPicPr>
          <p:nvPr/>
        </p:nvPicPr>
        <p:blipFill rotWithShape="1">
          <a:blip r:embed="rId4" cstate="print"/>
          <a:srcRect t="53336"/>
          <a:stretch/>
        </p:blipFill>
        <p:spPr>
          <a:xfrm>
            <a:off x="114298" y="971370"/>
            <a:ext cx="3414451" cy="1245546"/>
          </a:xfrm>
          <a:prstGeom prst="rect">
            <a:avLst/>
          </a:prstGeom>
        </p:spPr>
      </p:pic>
      <p:pic>
        <p:nvPicPr>
          <p:cNvPr id="9" name="Рисунок 8" descr="nTEEaqgGc.png"/>
          <p:cNvPicPr>
            <a:picLocks noChangeAspect="1"/>
          </p:cNvPicPr>
          <p:nvPr/>
        </p:nvPicPr>
        <p:blipFill rotWithShape="1">
          <a:blip r:embed="rId4" cstate="print"/>
          <a:srcRect t="1" b="47299"/>
          <a:stretch/>
        </p:blipFill>
        <p:spPr>
          <a:xfrm flipH="1">
            <a:off x="5491840" y="806272"/>
            <a:ext cx="3543300" cy="149199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80003" y="987700"/>
            <a:ext cx="23006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TIMSS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381037" y="1022172"/>
            <a:ext cx="20854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ФГОС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90500" y="217718"/>
            <a:ext cx="849630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ПРИМЕР </a:t>
            </a:r>
            <a:r>
              <a:rPr lang="ru-RU" sz="28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7. Человеческое здоровье</a:t>
            </a:r>
            <a:endParaRPr lang="ru-RU" sz="28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2514" y="2006882"/>
            <a:ext cx="3842657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Соотносить передачу инфекционных заболеваний </a:t>
            </a:r>
          </a:p>
          <a:p>
            <a:r>
              <a:rPr lang="ru-RU" sz="1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контактом с людьми </a:t>
            </a:r>
          </a:p>
          <a:p>
            <a:r>
              <a:rPr lang="ru-RU" sz="1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(с прикосновениями, чиханием или кашлем).</a:t>
            </a:r>
          </a:p>
          <a:p>
            <a:r>
              <a:rPr lang="ru-RU" sz="1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Описать способы, как предотвратить передачу заболевания (вакцинация, мытье рук, избегание контактов с уже заболевшими людьми); </a:t>
            </a:r>
          </a:p>
          <a:p>
            <a:r>
              <a:rPr lang="ru-RU" sz="1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Уметь определять основные признаки заболевания (например, высокая температура тела, кашель, боль в животе).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735286" y="2014753"/>
            <a:ext cx="372291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Формировать навыки здорового и безопасного образа жизни на основе правил безопасного поведения в быту,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 дворе, в школе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в городе</a:t>
            </a:r>
          </a:p>
        </p:txBody>
      </p:sp>
      <p:pic>
        <p:nvPicPr>
          <p:cNvPr id="16" name="Содержимое 4" descr="—Pngtree—lovely female teacher vector_3445857.png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rcRect r="9077" b="11309"/>
          <a:stretch>
            <a:fillRect/>
          </a:stretch>
        </p:blipFill>
        <p:spPr>
          <a:xfrm>
            <a:off x="6977743" y="4744923"/>
            <a:ext cx="2166257" cy="2113077"/>
          </a:xfrm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6109" y="6248401"/>
            <a:ext cx="1354803" cy="383557"/>
          </a:xfrm>
          <a:prstGeom prst="rect">
            <a:avLst/>
          </a:prstGeom>
          <a:noFill/>
        </p:spPr>
      </p:pic>
      <p:pic>
        <p:nvPicPr>
          <p:cNvPr id="6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54487" y="5943601"/>
            <a:ext cx="1445700" cy="184417"/>
          </a:xfrm>
          <a:prstGeom prst="rect">
            <a:avLst/>
          </a:prstGeom>
          <a:noFill/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4584700" y="1054100"/>
            <a:ext cx="55539" cy="545867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 descr="nTEEaqgGc.png"/>
          <p:cNvPicPr>
            <a:picLocks noChangeAspect="1"/>
          </p:cNvPicPr>
          <p:nvPr/>
        </p:nvPicPr>
        <p:blipFill rotWithShape="1">
          <a:blip r:embed="rId4" cstate="print"/>
          <a:srcRect t="53336"/>
          <a:stretch/>
        </p:blipFill>
        <p:spPr>
          <a:xfrm>
            <a:off x="114298" y="971370"/>
            <a:ext cx="3414451" cy="1245546"/>
          </a:xfrm>
          <a:prstGeom prst="rect">
            <a:avLst/>
          </a:prstGeom>
        </p:spPr>
      </p:pic>
      <p:pic>
        <p:nvPicPr>
          <p:cNvPr id="9" name="Рисунок 8" descr="nTEEaqgGc.png"/>
          <p:cNvPicPr>
            <a:picLocks noChangeAspect="1"/>
          </p:cNvPicPr>
          <p:nvPr/>
        </p:nvPicPr>
        <p:blipFill rotWithShape="1">
          <a:blip r:embed="rId4" cstate="print"/>
          <a:srcRect t="1" b="47299"/>
          <a:stretch/>
        </p:blipFill>
        <p:spPr>
          <a:xfrm flipH="1">
            <a:off x="5491840" y="806272"/>
            <a:ext cx="3543300" cy="149199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80003" y="987700"/>
            <a:ext cx="23006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TIMSS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381037" y="1022172"/>
            <a:ext cx="20854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ФГОС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90500" y="217718"/>
            <a:ext cx="849630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ПРИМЕР </a:t>
            </a:r>
            <a:r>
              <a:rPr lang="ru-RU" sz="28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8. Классификация веществ</a:t>
            </a:r>
            <a:endParaRPr lang="ru-RU" sz="28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2514" y="2006882"/>
            <a:ext cx="384265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Обозначить и описать три состояния вещества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(то есть, указать,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 твердое состояние имеет определенную форму и объем, жидкость имеет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определенный объем,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 не имеет формы,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газа же нет ни объема, ни формы).</a:t>
            </a:r>
            <a:endParaRPr lang="ru-RU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735286" y="2014753"/>
            <a:ext cx="372291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Распознавать твердые тела, жидкости, газы, различать их в окружающем мире</a:t>
            </a:r>
          </a:p>
        </p:txBody>
      </p:sp>
      <p:pic>
        <p:nvPicPr>
          <p:cNvPr id="17" name="Рисунок 16" descr="footer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69972" y="4125686"/>
            <a:ext cx="4001168" cy="1881799"/>
          </a:xfrm>
          <a:prstGeom prst="rect">
            <a:avLst/>
          </a:prstGeom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09419" y="6150429"/>
            <a:ext cx="1354803" cy="383557"/>
          </a:xfrm>
          <a:prstGeom prst="rect">
            <a:avLst/>
          </a:prstGeom>
          <a:noFill/>
        </p:spPr>
      </p:pic>
      <p:pic>
        <p:nvPicPr>
          <p:cNvPr id="6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01343" y="5812972"/>
            <a:ext cx="1445700" cy="184417"/>
          </a:xfrm>
          <a:prstGeom prst="rect">
            <a:avLst/>
          </a:prstGeom>
          <a:noFill/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4584700" y="1054100"/>
            <a:ext cx="55539" cy="545867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 descr="nTEEaqgGc.png"/>
          <p:cNvPicPr>
            <a:picLocks noChangeAspect="1"/>
          </p:cNvPicPr>
          <p:nvPr/>
        </p:nvPicPr>
        <p:blipFill rotWithShape="1">
          <a:blip r:embed="rId4" cstate="print"/>
          <a:srcRect t="53336"/>
          <a:stretch/>
        </p:blipFill>
        <p:spPr>
          <a:xfrm>
            <a:off x="114298" y="971370"/>
            <a:ext cx="3414451" cy="1245546"/>
          </a:xfrm>
          <a:prstGeom prst="rect">
            <a:avLst/>
          </a:prstGeom>
        </p:spPr>
      </p:pic>
      <p:pic>
        <p:nvPicPr>
          <p:cNvPr id="9" name="Рисунок 8" descr="nTEEaqgGc.png"/>
          <p:cNvPicPr>
            <a:picLocks noChangeAspect="1"/>
          </p:cNvPicPr>
          <p:nvPr/>
        </p:nvPicPr>
        <p:blipFill rotWithShape="1">
          <a:blip r:embed="rId4" cstate="print"/>
          <a:srcRect t="1" b="47299"/>
          <a:stretch/>
        </p:blipFill>
        <p:spPr>
          <a:xfrm flipH="1">
            <a:off x="5491840" y="806272"/>
            <a:ext cx="3543300" cy="149199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80003" y="987700"/>
            <a:ext cx="23006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TIMSS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381037" y="1022172"/>
            <a:ext cx="20854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ФГОС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90500" y="217718"/>
            <a:ext cx="849630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ПРИМЕР </a:t>
            </a:r>
            <a:r>
              <a:rPr lang="ru-RU" sz="28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9. Физические характеристики</a:t>
            </a:r>
            <a:endParaRPr lang="ru-RU" sz="28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2514" y="2006882"/>
            <a:ext cx="3842657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Распределять по группам предметы и материалы  на основе их физических свойств, классифицировать по весу, объему, состоянию, способности держаться на воде или тонуть, притягиваться магнитом;	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Выделить свойства металлов 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соотнести эти свойства со способами использования металлов;</a:t>
            </a:r>
          </a:p>
          <a:p>
            <a:pPr lvl="0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Привести примеры смесей и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указать, каким образом их можно разделить (путем отсеивания, фильтрации, выпаривания, использования магнита)</a:t>
            </a:r>
          </a:p>
          <a:p>
            <a:endParaRPr lang="ru-RU" sz="16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735286" y="2014753"/>
            <a:ext cx="372291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Умение описывать 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группировать природные объекты и явления 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признакам;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Проводить наблюдения в окружающей среде и ставить опыты по исследованию природных явлений, используя простейшее лабораторное оборудование и измерительные приборы и следуя инструкциям 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правилам безопасного труда (опыты по разделению смесей)</a:t>
            </a:r>
          </a:p>
        </p:txBody>
      </p:sp>
      <p:pic>
        <p:nvPicPr>
          <p:cNvPr id="17" name="Рисунок 16" descr="purepng.com-microscopemicroscopeinstrumentsmallmicroscopy-1701527908835amqw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05734" y="5257800"/>
            <a:ext cx="1338266" cy="1600200"/>
          </a:xfrm>
          <a:prstGeom prst="rect">
            <a:avLst/>
          </a:prstGeom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—Pngtree—chemical reaction continuous line drawing_409963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2800" y="4855029"/>
            <a:ext cx="2002971" cy="2002971"/>
          </a:xfrm>
          <a:prstGeom prst="rect">
            <a:avLst/>
          </a:prstGeom>
        </p:spPr>
      </p:pic>
      <p:pic>
        <p:nvPicPr>
          <p:cNvPr id="5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09419" y="6150429"/>
            <a:ext cx="1354803" cy="383557"/>
          </a:xfrm>
          <a:prstGeom prst="rect">
            <a:avLst/>
          </a:prstGeom>
          <a:noFill/>
        </p:spPr>
      </p:pic>
      <p:pic>
        <p:nvPicPr>
          <p:cNvPr id="6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01343" y="5812972"/>
            <a:ext cx="1445700" cy="184417"/>
          </a:xfrm>
          <a:prstGeom prst="rect">
            <a:avLst/>
          </a:prstGeom>
          <a:noFill/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4584700" y="1054100"/>
            <a:ext cx="55539" cy="545867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 descr="nTEEaqgGc.png"/>
          <p:cNvPicPr>
            <a:picLocks noChangeAspect="1"/>
          </p:cNvPicPr>
          <p:nvPr/>
        </p:nvPicPr>
        <p:blipFill rotWithShape="1">
          <a:blip r:embed="rId5" cstate="print"/>
          <a:srcRect t="53336"/>
          <a:stretch/>
        </p:blipFill>
        <p:spPr>
          <a:xfrm>
            <a:off x="114298" y="971370"/>
            <a:ext cx="3414451" cy="1245546"/>
          </a:xfrm>
          <a:prstGeom prst="rect">
            <a:avLst/>
          </a:prstGeom>
        </p:spPr>
      </p:pic>
      <p:pic>
        <p:nvPicPr>
          <p:cNvPr id="9" name="Рисунок 8" descr="nTEEaqgGc.png"/>
          <p:cNvPicPr>
            <a:picLocks noChangeAspect="1"/>
          </p:cNvPicPr>
          <p:nvPr/>
        </p:nvPicPr>
        <p:blipFill rotWithShape="1">
          <a:blip r:embed="rId5" cstate="print"/>
          <a:srcRect t="1" b="47299"/>
          <a:stretch/>
        </p:blipFill>
        <p:spPr>
          <a:xfrm flipH="1">
            <a:off x="5491840" y="806272"/>
            <a:ext cx="3543300" cy="149199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80003" y="987700"/>
            <a:ext cx="23006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TIMSS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381037" y="1022172"/>
            <a:ext cx="20854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ФГОС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90500" y="217718"/>
            <a:ext cx="849630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ПРИМЕР </a:t>
            </a:r>
            <a:r>
              <a:rPr lang="ru-RU" sz="28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j-ea"/>
                <a:cs typeface="Arial" pitchFamily="34" charset="0"/>
              </a:rPr>
              <a:t>10. Химические изменения</a:t>
            </a:r>
            <a:endParaRPr lang="ru-RU" sz="28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46318" y="2006882"/>
            <a:ext cx="384265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Обозначить видимые изменения в материалах, которые приводят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 образованию новых материалов с отличными свойствами (например, гниение, в случае испорченной еды, горение, образование ржавчины)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735286" y="2014753"/>
            <a:ext cx="372291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Ставить опыты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исследованию природных объектов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явлений, используя простейшее лабораторное оборудование и следуя инструкциям и правилам безопасного труда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projeto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93029"/>
            <a:ext cx="9044049" cy="6951029"/>
          </a:xfrm>
          <a:prstGeom prst="rect">
            <a:avLst/>
          </a:prstGeom>
        </p:spPr>
      </p:pic>
      <p:pic>
        <p:nvPicPr>
          <p:cNvPr id="7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956" y="5652804"/>
            <a:ext cx="1135516" cy="32147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09600" y="1219200"/>
            <a:ext cx="7835462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1905"/>
                <a:solidFill>
                  <a:srgbClr val="31B8D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Как </a:t>
            </a:r>
            <a:r>
              <a:rPr lang="ru-RU" sz="4000" b="1" dirty="0" err="1">
                <a:ln w="1905"/>
                <a:solidFill>
                  <a:srgbClr val="31B8D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Рособрнадзор</a:t>
            </a:r>
            <a:r>
              <a:rPr lang="ru-RU" sz="4000" b="1" dirty="0">
                <a:ln w="1905"/>
                <a:solidFill>
                  <a:srgbClr val="31B8D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по-новому оценит качество результатов </a:t>
            </a:r>
            <a:br>
              <a:rPr lang="ru-RU" sz="4000" b="1" dirty="0">
                <a:ln w="1905"/>
                <a:solidFill>
                  <a:srgbClr val="31B8D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endParaRPr lang="ru-RU" sz="4000" b="1" dirty="0">
              <a:ln w="1905"/>
              <a:solidFill>
                <a:srgbClr val="31B8D3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9" name="Picture 2" descr="C:\Users\overmakova\Desktop\Презентации. Материал\Люди разных возрастов\Методика\worker-vector-office-17.png"/>
          <p:cNvPicPr>
            <a:picLocks noChangeAspect="1" noChangeArrowheads="1"/>
          </p:cNvPicPr>
          <p:nvPr/>
        </p:nvPicPr>
        <p:blipFill>
          <a:blip r:embed="rId4" cstate="print"/>
          <a:srcRect b="9862"/>
          <a:stretch>
            <a:fillRect/>
          </a:stretch>
        </p:blipFill>
        <p:spPr bwMode="auto">
          <a:xfrm>
            <a:off x="394135" y="2625615"/>
            <a:ext cx="4152465" cy="3444109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4114800" y="2438400"/>
            <a:ext cx="4441772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1905"/>
                <a:solidFill>
                  <a:srgbClr val="31B8D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школьников</a:t>
            </a:r>
          </a:p>
          <a:p>
            <a:pPr algn="ctr"/>
            <a:r>
              <a:rPr lang="ru-RU" sz="4000" b="1" dirty="0">
                <a:ln w="1905"/>
                <a:solidFill>
                  <a:srgbClr val="31B8D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на основе</a:t>
            </a:r>
            <a:br>
              <a:rPr lang="ru-RU" sz="4000" b="1" dirty="0">
                <a:ln w="1905"/>
                <a:solidFill>
                  <a:srgbClr val="31B8D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4000" b="1" dirty="0">
                <a:ln w="1905"/>
                <a:solidFill>
                  <a:srgbClr val="31B8D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международных</a:t>
            </a:r>
            <a:br>
              <a:rPr lang="ru-RU" sz="4000" b="1" dirty="0">
                <a:ln w="1905"/>
                <a:solidFill>
                  <a:srgbClr val="31B8D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4000" b="1" dirty="0">
                <a:ln w="1905"/>
                <a:solidFill>
                  <a:srgbClr val="31B8D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исследований</a:t>
            </a:r>
            <a:endParaRPr lang="ru-RU" sz="4000" b="1" dirty="0">
              <a:ln w="1905"/>
              <a:solidFill>
                <a:srgbClr val="31B8D3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2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33900" y="5419725"/>
            <a:ext cx="1765676" cy="499879"/>
          </a:xfrm>
          <a:prstGeom prst="rect">
            <a:avLst/>
          </a:prstGeom>
          <a:noFill/>
        </p:spPr>
      </p:pic>
      <p:pic>
        <p:nvPicPr>
          <p:cNvPr id="13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72225" y="5514975"/>
            <a:ext cx="2091961" cy="2668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99436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—Pngtree—technology earth dot line triangle_402609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984171"/>
            <a:ext cx="2579914" cy="2579914"/>
          </a:xfrm>
          <a:prstGeom prst="rect">
            <a:avLst/>
          </a:prstGeom>
        </p:spPr>
      </p:pic>
      <p:pic>
        <p:nvPicPr>
          <p:cNvPr id="4" name="Picture 4" descr="C:\Users\overmakova\Desktop\Презентации. Материал\Для оформления\листочки\blue-clipart-sticky-note-2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02337" y="1282700"/>
            <a:ext cx="4444867" cy="3390900"/>
          </a:xfrm>
          <a:prstGeom prst="rect">
            <a:avLst/>
          </a:prstGeom>
          <a:noFill/>
        </p:spPr>
      </p:pic>
      <p:pic>
        <p:nvPicPr>
          <p:cNvPr id="10" name="Рисунок 9" descr="sticky-notes-photos-32149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36700" y="3263900"/>
            <a:ext cx="3670300" cy="359410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325563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+mn-ea"/>
                <a:cs typeface="Arial" pitchFamily="34" charset="0"/>
              </a:rPr>
              <a:t>Сравнительные международные исследования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898" y="1874870"/>
            <a:ext cx="34925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Progress</a:t>
            </a:r>
            <a: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in</a:t>
            </a:r>
            <a: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International</a:t>
            </a:r>
            <a: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Reading</a:t>
            </a:r>
            <a: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Literacy</a:t>
            </a:r>
            <a: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Study</a:t>
            </a:r>
            <a: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– международное исследование качества чтения и понимания текста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7800" y="1574800"/>
            <a:ext cx="8643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PIRLS</a:t>
            </a:r>
          </a:p>
        </p:txBody>
      </p:sp>
      <p:pic>
        <p:nvPicPr>
          <p:cNvPr id="7" name="Picture 4" descr="C:\Users\overmakova\Desktop\Презентации. Материал\Для оформления\листочки\blue-clipart-sticky-note-2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17718" y="1447799"/>
            <a:ext cx="4811113" cy="3670301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760433" y="2082502"/>
            <a:ext cx="35941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Trends</a:t>
            </a:r>
            <a: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in</a:t>
            </a:r>
            <a: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Mathematics</a:t>
            </a:r>
            <a: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Science</a:t>
            </a:r>
            <a: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Study</a:t>
            </a:r>
            <a:r>
              <a:rPr lang="en-US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международное исследование по оценке качества математического </a:t>
            </a:r>
            <a:r>
              <a:rPr lang="en-US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en-US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и естественнонаучного образования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597277" y="1790700"/>
            <a:ext cx="8899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TIMSS</a:t>
            </a:r>
            <a:endParaRPr lang="ru-RU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839433" y="4169734"/>
            <a:ext cx="31115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Programme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International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Student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Assessment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оценивает грамотность школьников и умение применять знания </a:t>
            </a:r>
            <a:b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практике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905000" y="3810000"/>
            <a:ext cx="7232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PI</a:t>
            </a:r>
            <a:r>
              <a:rPr lang="en-US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SA</a:t>
            </a:r>
            <a:endParaRPr lang="ru-RU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2" descr="C:\Users\ymedvedeva\Desktop\Медведева\ПРЕЗЕНТАЦИИ\ЛОГОТИПЫ\SZDSH_CMYK - копия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34200" y="5562600"/>
            <a:ext cx="1135516" cy="321475"/>
          </a:xfrm>
          <a:prstGeom prst="rect">
            <a:avLst/>
          </a:prstGeom>
          <a:noFill/>
        </p:spPr>
      </p:pic>
      <p:pic>
        <p:nvPicPr>
          <p:cNvPr id="15" name="Picture 3" descr="C:\Users\ymedvedeva\Desktop\Медведева\ПРЕЗЕНТАЦИИ\ЛОГОТИПЫ\Action+MCFR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96745" y="6009514"/>
            <a:ext cx="1638795" cy="209049"/>
          </a:xfrm>
          <a:prstGeom prst="rect">
            <a:avLst/>
          </a:prstGeom>
          <a:noFill/>
        </p:spPr>
      </p:pic>
      <p:pic>
        <p:nvPicPr>
          <p:cNvPr id="16" name="Рисунок 15" descr="14558PIC64tXSs991afYP_PIC2018.png"/>
          <p:cNvPicPr>
            <a:picLocks noChangeAspect="1"/>
          </p:cNvPicPr>
          <p:nvPr/>
        </p:nvPicPr>
        <p:blipFill>
          <a:blip r:embed="rId7" cstate="print"/>
          <a:srcRect l="25625" t="16410" r="21325" b="25771"/>
          <a:stretch>
            <a:fillRect/>
          </a:stretch>
        </p:blipFill>
        <p:spPr>
          <a:xfrm>
            <a:off x="4702629" y="4321629"/>
            <a:ext cx="1981200" cy="190187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5522</TotalTime>
  <Words>5405</Words>
  <Application>Microsoft Office PowerPoint</Application>
  <PresentationFormat>Экран (4:3)</PresentationFormat>
  <Paragraphs>1113</Paragraphs>
  <Slides>87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87</vt:i4>
      </vt:variant>
    </vt:vector>
  </HeadingPairs>
  <TitlesOfParts>
    <vt:vector size="95" baseType="lpstr">
      <vt:lpstr>Arial</vt:lpstr>
      <vt:lpstr>Calibri</vt:lpstr>
      <vt:lpstr>Calibri Light</vt:lpstr>
      <vt:lpstr>Lato</vt:lpstr>
      <vt:lpstr>Times New Roman</vt:lpstr>
      <vt:lpstr>Verdana</vt:lpstr>
      <vt:lpstr>Wingdings</vt:lpstr>
      <vt:lpstr>Office Theme</vt:lpstr>
      <vt:lpstr>Презентация PowerPoint</vt:lpstr>
      <vt:lpstr>Нормативное обоснование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Сравнительные международные исследования</vt:lpstr>
      <vt:lpstr>Презентация PowerPoint</vt:lpstr>
      <vt:lpstr>Презентация PowerPoint</vt:lpstr>
      <vt:lpstr>Ежегодная региональная оценка  по модели PISA</vt:lpstr>
      <vt:lpstr>Ежегодная региональная оценка  по модели PISA</vt:lpstr>
      <vt:lpstr>Ежегодная региональная оценка  по модели PISA</vt:lpstr>
      <vt:lpstr>Ежегодная региональная оценка  по модели PISA</vt:lpstr>
      <vt:lpstr>Ежегодная региональная оценка  по модели PISA</vt:lpstr>
      <vt:lpstr>Ежегодная региональная оценка  по модели PISA</vt:lpstr>
      <vt:lpstr>Презентация PowerPoint</vt:lpstr>
      <vt:lpstr>Регламент исследования  по модели PISA</vt:lpstr>
      <vt:lpstr>Регламент исследования  по модели PISA</vt:lpstr>
      <vt:lpstr>Регламент исследования по модели PISA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Уровни читательской грамотности</vt:lpstr>
      <vt:lpstr>Наивысший  уровень  читательской грамотности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Уровни математической грамотности</vt:lpstr>
      <vt:lpstr>Наивысший уровень  математической грамотности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Уровни естественно-научной грамотности</vt:lpstr>
      <vt:lpstr>Наивысший уровень  естественно-научной грамотности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ЗАВУЧ</cp:lastModifiedBy>
  <cp:revision>475</cp:revision>
  <dcterms:created xsi:type="dcterms:W3CDTF">2018-09-04T12:10:47Z</dcterms:created>
  <dcterms:modified xsi:type="dcterms:W3CDTF">2019-10-16T12:58:52Z</dcterms:modified>
</cp:coreProperties>
</file>